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5.xml"/>
  <Override ContentType="application/vnd.ms-office.chartcolorstyle+xml" PartName="/ppt/charts/colors6.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4.xml"/>
  <Override ContentType="application/vnd.ms-office.chartstyle+xml" PartName="/ppt/charts/style5.xml"/>
  <Override ContentType="application/vnd.ms-office.chartstyle+xml" PartName="/ppt/charts/style1.xml"/>
  <Override ContentType="application/vnd.ms-office.chartstyle+xml" PartName="/ppt/charts/style6.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Amatic SC"/>
      <p:regular r:id="rId12"/>
      <p:bold r:id="rId13"/>
    </p:embeddedFont>
    <p:embeddedFont>
      <p:font typeface="Cutive"/>
      <p:regular r:id="rId14"/>
    </p:embeddedFont>
    <p:embeddedFont>
      <p:font typeface="Saira ExtraCondensed SemiBold"/>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 roundtripDataSignature="AMtx7mi1BBbTU31mLXR6pBmlhpSHsSo0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AmaticSC-bold.fntdata"/><Relationship Id="rId12" Type="http://schemas.openxmlformats.org/officeDocument/2006/relationships/font" Target="fonts/AmaticSC-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SairaExtraCondensedSemiBold-regular.fntdata"/><Relationship Id="rId14" Type="http://schemas.openxmlformats.org/officeDocument/2006/relationships/font" Target="fonts/Cutive-regular.fntdata"/><Relationship Id="rId17" Type="http://customschemas.google.com/relationships/presentationmetadata" Target="metadata"/><Relationship Id="rId16" Type="http://schemas.openxmlformats.org/officeDocument/2006/relationships/font" Target="fonts/SairaExtraCondensedSemiBo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jessicaz/Library/Containers/com.tencent.xinWeChat/Data/Library/Application%20Support/com.tencent.xinWeChat/2.0b4.0.9/0d1a7f8667e2cc52349047b05f4066e0/Message/MessageTemp/34d6fa1ff7eb55927eabb055a2d46d33/File/cook.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jessicaz/Library/Containers/com.tencent.xinWeChat/Data/Library/Application%20Support/com.tencent.xinWeChat/2.0b4.0.9/0d1a7f8667e2cc52349047b05f4066e0/Message/MessageTemp/34d6fa1ff7eb55927eabb055a2d46d33/File/cook.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jessicaz/Library/Containers/com.tencent.xinWeChat/Data/Library/Application%20Support/com.tencent.xinWeChat/2.0b4.0.9/0d1a7f8667e2cc52349047b05f4066e0/Message/MessageTemp/34d6fa1ff7eb55927eabb055a2d46d33/File/nocook.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jessicaz/Library/Containers/com.tencent.xinWeChat/Data/Library/Application%20Support/com.tencent.xinWeChat/2.0b4.0.9/0d1a7f8667e2cc52349047b05f4066e0/Message/MessageTemp/34d6fa1ff7eb55927eabb055a2d46d33/File/nocook.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Users/jessicaz/Desktop/Simon%20Fall%20B/GBA424%20Analytics%20Design/case2%20Wegmans/Yogur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Users/jessicaz/Desktop/Simon%20Fall%20B/GBA424%20Analytics%20Design/case2%20Wegmans/Yogur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4C73EB"/>
            </a:solidFill>
            <a:ln>
              <a:noFill/>
            </a:ln>
            <a:effectLst/>
          </c:spPr>
          <c:invertIfNegative val="0"/>
          <c:dPt>
            <c:idx val="0"/>
            <c:invertIfNegative val="0"/>
            <c:bubble3D val="0"/>
            <c:spPr>
              <a:solidFill>
                <a:srgbClr val="6FC8B8"/>
              </a:solidFill>
              <a:ln>
                <a:noFill/>
              </a:ln>
              <a:effectLst/>
            </c:spPr>
            <c:extLst>
              <c:ext xmlns:c16="http://schemas.microsoft.com/office/drawing/2014/chart" uri="{C3380CC4-5D6E-409C-BE32-E72D297353CC}">
                <c16:uniqueId val="{00000009-D8F7-8944-8187-6FEF856BB098}"/>
              </c:ext>
            </c:extLst>
          </c:dPt>
          <c:dPt>
            <c:idx val="1"/>
            <c:invertIfNegative val="0"/>
            <c:bubble3D val="0"/>
            <c:spPr>
              <a:solidFill>
                <a:srgbClr val="DDC46F"/>
              </a:solidFill>
              <a:ln>
                <a:noFill/>
              </a:ln>
              <a:effectLst/>
            </c:spPr>
            <c:extLst>
              <c:ext xmlns:c16="http://schemas.microsoft.com/office/drawing/2014/chart" uri="{C3380CC4-5D6E-409C-BE32-E72D297353CC}">
                <c16:uniqueId val="{00000001-D8F7-8944-8187-6FEF856BB098}"/>
              </c:ext>
            </c:extLst>
          </c:dPt>
          <c:dPt>
            <c:idx val="2"/>
            <c:invertIfNegative val="0"/>
            <c:bubble3D val="0"/>
            <c:spPr>
              <a:solidFill>
                <a:schemeClr val="accent3">
                  <a:lumMod val="40000"/>
                  <a:lumOff val="60000"/>
                </a:schemeClr>
              </a:solidFill>
              <a:ln>
                <a:noFill/>
              </a:ln>
              <a:effectLst/>
            </c:spPr>
            <c:extLst>
              <c:ext xmlns:c16="http://schemas.microsoft.com/office/drawing/2014/chart" uri="{C3380CC4-5D6E-409C-BE32-E72D297353CC}">
                <c16:uniqueId val="{00000003-D8F7-8944-8187-6FEF856BB098}"/>
              </c:ext>
            </c:extLst>
          </c:dPt>
          <c:dPt>
            <c:idx val="3"/>
            <c:invertIfNegative val="0"/>
            <c:bubble3D val="0"/>
            <c:spPr>
              <a:solidFill>
                <a:srgbClr val="96BBF5"/>
              </a:solidFill>
              <a:ln>
                <a:noFill/>
              </a:ln>
              <a:effectLst/>
            </c:spPr>
            <c:extLst>
              <c:ext xmlns:c16="http://schemas.microsoft.com/office/drawing/2014/chart" uri="{C3380CC4-5D6E-409C-BE32-E72D297353CC}">
                <c16:uniqueId val="{00000005-D8F7-8944-8187-6FEF856BB098}"/>
              </c:ext>
            </c:extLst>
          </c:dPt>
          <c:dPt>
            <c:idx val="4"/>
            <c:invertIfNegative val="0"/>
            <c:bubble3D val="0"/>
            <c:spPr>
              <a:solidFill>
                <a:schemeClr val="accent3">
                  <a:lumMod val="60000"/>
                  <a:lumOff val="40000"/>
                </a:schemeClr>
              </a:solidFill>
              <a:ln>
                <a:noFill/>
              </a:ln>
              <a:effectLst/>
            </c:spPr>
            <c:extLst>
              <c:ext xmlns:c16="http://schemas.microsoft.com/office/drawing/2014/chart" uri="{C3380CC4-5D6E-409C-BE32-E72D297353CC}">
                <c16:uniqueId val="{00000007-D8F7-8944-8187-6FEF856BB098}"/>
              </c:ext>
            </c:extLst>
          </c:dPt>
          <c:cat>
            <c:strRef>
              <c:f>'Sheet 1'!$A$2:$A$6</c:f>
              <c:strCache>
                <c:ptCount val="5"/>
                <c:pt idx="0">
                  <c:v>taste</c:v>
                </c:pt>
                <c:pt idx="1">
                  <c:v>price</c:v>
                </c:pt>
                <c:pt idx="2">
                  <c:v>texture</c:v>
                </c:pt>
                <c:pt idx="3">
                  <c:v>fat</c:v>
                </c:pt>
                <c:pt idx="4">
                  <c:v>flavor</c:v>
                </c:pt>
              </c:strCache>
            </c:strRef>
          </c:cat>
          <c:val>
            <c:numRef>
              <c:f>'Sheet 1'!$E$2:$E$6</c:f>
              <c:numCache>
                <c:formatCode>General</c:formatCode>
                <c:ptCount val="5"/>
                <c:pt idx="0">
                  <c:v>263</c:v>
                </c:pt>
                <c:pt idx="1">
                  <c:v>242</c:v>
                </c:pt>
                <c:pt idx="2">
                  <c:v>117</c:v>
                </c:pt>
                <c:pt idx="3">
                  <c:v>88</c:v>
                </c:pt>
                <c:pt idx="4">
                  <c:v>82</c:v>
                </c:pt>
              </c:numCache>
            </c:numRef>
          </c:val>
          <c:extLst>
            <c:ext xmlns:c16="http://schemas.microsoft.com/office/drawing/2014/chart" uri="{C3380CC4-5D6E-409C-BE32-E72D297353CC}">
              <c16:uniqueId val="{00000008-D8F7-8944-8187-6FEF856BB098}"/>
            </c:ext>
          </c:extLst>
        </c:ser>
        <c:dLbls>
          <c:showLegendKey val="0"/>
          <c:showVal val="0"/>
          <c:showCatName val="0"/>
          <c:showSerName val="0"/>
          <c:showPercent val="0"/>
          <c:showBubbleSize val="0"/>
        </c:dLbls>
        <c:gapWidth val="219"/>
        <c:overlap val="-27"/>
        <c:axId val="1559445007"/>
        <c:axId val="1544811119"/>
      </c:barChart>
      <c:catAx>
        <c:axId val="1559445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544811119"/>
        <c:crosses val="autoZero"/>
        <c:auto val="1"/>
        <c:lblAlgn val="ctr"/>
        <c:lblOffset val="100"/>
        <c:noMultiLvlLbl val="0"/>
      </c:catAx>
      <c:valAx>
        <c:axId val="1544811119"/>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zh-CN" sz="1000" b="1">
                    <a:solidFill>
                      <a:schemeClr val="tx1"/>
                    </a:solidFill>
                  </a:rPr>
                  <a:t>Number of Times</a:t>
                </a:r>
                <a:endParaRPr lang="zh-CN" altLang="en-US" sz="1000" b="1">
                  <a:solidFill>
                    <a:schemeClr val="tx1"/>
                  </a:solidFill>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559445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4C73EB"/>
            </a:solidFill>
            <a:ln>
              <a:noFill/>
            </a:ln>
            <a:effectLst/>
          </c:spPr>
          <c:invertIfNegative val="0"/>
          <c:dPt>
            <c:idx val="0"/>
            <c:invertIfNegative val="0"/>
            <c:bubble3D val="0"/>
            <c:spPr>
              <a:solidFill>
                <a:srgbClr val="6FC8B8"/>
              </a:solidFill>
              <a:ln>
                <a:noFill/>
              </a:ln>
              <a:effectLst/>
            </c:spPr>
            <c:extLst>
              <c:ext xmlns:c16="http://schemas.microsoft.com/office/drawing/2014/chart" uri="{C3380CC4-5D6E-409C-BE32-E72D297353CC}">
                <c16:uniqueId val="{00000009-B9BD-FA4E-AAFC-591CC6192983}"/>
              </c:ext>
            </c:extLst>
          </c:dPt>
          <c:dPt>
            <c:idx val="1"/>
            <c:invertIfNegative val="0"/>
            <c:bubble3D val="0"/>
            <c:spPr>
              <a:solidFill>
                <a:srgbClr val="DDC46E"/>
              </a:solidFill>
              <a:ln>
                <a:noFill/>
              </a:ln>
              <a:effectLst/>
            </c:spPr>
            <c:extLst>
              <c:ext xmlns:c16="http://schemas.microsoft.com/office/drawing/2014/chart" uri="{C3380CC4-5D6E-409C-BE32-E72D297353CC}">
                <c16:uniqueId val="{00000001-B9BD-FA4E-AAFC-591CC6192983}"/>
              </c:ext>
            </c:extLst>
          </c:dPt>
          <c:dPt>
            <c:idx val="2"/>
            <c:invertIfNegative val="0"/>
            <c:bubble3D val="0"/>
            <c:spPr>
              <a:solidFill>
                <a:srgbClr val="B7C8F6"/>
              </a:solidFill>
              <a:ln>
                <a:noFill/>
              </a:ln>
              <a:effectLst/>
            </c:spPr>
            <c:extLst>
              <c:ext xmlns:c16="http://schemas.microsoft.com/office/drawing/2014/chart" uri="{C3380CC4-5D6E-409C-BE32-E72D297353CC}">
                <c16:uniqueId val="{00000003-B9BD-FA4E-AAFC-591CC6192983}"/>
              </c:ext>
            </c:extLst>
          </c:dPt>
          <c:dPt>
            <c:idx val="3"/>
            <c:invertIfNegative val="0"/>
            <c:bubble3D val="0"/>
            <c:spPr>
              <a:solidFill>
                <a:srgbClr val="94B8F5"/>
              </a:solidFill>
              <a:ln>
                <a:noFill/>
              </a:ln>
              <a:effectLst/>
            </c:spPr>
            <c:extLst>
              <c:ext xmlns:c16="http://schemas.microsoft.com/office/drawing/2014/chart" uri="{C3380CC4-5D6E-409C-BE32-E72D297353CC}">
                <c16:uniqueId val="{00000005-B9BD-FA4E-AAFC-591CC6192983}"/>
              </c:ext>
            </c:extLst>
          </c:dPt>
          <c:dPt>
            <c:idx val="4"/>
            <c:invertIfNegative val="0"/>
            <c:bubble3D val="0"/>
            <c:spPr>
              <a:solidFill>
                <a:srgbClr val="95AAF3"/>
              </a:solidFill>
              <a:ln>
                <a:noFill/>
              </a:ln>
              <a:effectLst/>
            </c:spPr>
            <c:extLst>
              <c:ext xmlns:c16="http://schemas.microsoft.com/office/drawing/2014/chart" uri="{C3380CC4-5D6E-409C-BE32-E72D297353CC}">
                <c16:uniqueId val="{00000007-B9BD-FA4E-AAFC-591CC6192983}"/>
              </c:ext>
            </c:extLst>
          </c:dPt>
          <c:cat>
            <c:strRef>
              <c:f>'Sheet 1'!$A$2:$A$6</c:f>
              <c:strCache>
                <c:ptCount val="5"/>
                <c:pt idx="0">
                  <c:v>taste</c:v>
                </c:pt>
                <c:pt idx="1">
                  <c:v>price</c:v>
                </c:pt>
                <c:pt idx="2">
                  <c:v>texture</c:v>
                </c:pt>
                <c:pt idx="3">
                  <c:v>fat</c:v>
                </c:pt>
                <c:pt idx="4">
                  <c:v>flavor</c:v>
                </c:pt>
              </c:strCache>
            </c:strRef>
          </c:cat>
          <c:val>
            <c:numRef>
              <c:f>'Sheet 1'!$F$2:$F$6</c:f>
              <c:numCache>
                <c:formatCode>General</c:formatCode>
                <c:ptCount val="5"/>
                <c:pt idx="0">
                  <c:v>107.3</c:v>
                </c:pt>
                <c:pt idx="1">
                  <c:v>78.400000000000006</c:v>
                </c:pt>
                <c:pt idx="2">
                  <c:v>42.9</c:v>
                </c:pt>
                <c:pt idx="3">
                  <c:v>28.9</c:v>
                </c:pt>
                <c:pt idx="4">
                  <c:v>29.2</c:v>
                </c:pt>
              </c:numCache>
            </c:numRef>
          </c:val>
          <c:extLst>
            <c:ext xmlns:c16="http://schemas.microsoft.com/office/drawing/2014/chart" uri="{C3380CC4-5D6E-409C-BE32-E72D297353CC}">
              <c16:uniqueId val="{00000008-B9BD-FA4E-AAFC-591CC6192983}"/>
            </c:ext>
          </c:extLst>
        </c:ser>
        <c:dLbls>
          <c:showLegendKey val="0"/>
          <c:showVal val="0"/>
          <c:showCatName val="0"/>
          <c:showSerName val="0"/>
          <c:showPercent val="0"/>
          <c:showBubbleSize val="0"/>
        </c:dLbls>
        <c:gapWidth val="219"/>
        <c:overlap val="-27"/>
        <c:axId val="1138710623"/>
        <c:axId val="1543152367"/>
      </c:barChart>
      <c:catAx>
        <c:axId val="1138710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543152367"/>
        <c:crosses val="autoZero"/>
        <c:auto val="1"/>
        <c:lblAlgn val="ctr"/>
        <c:lblOffset val="100"/>
        <c:noMultiLvlLbl val="0"/>
      </c:catAx>
      <c:valAx>
        <c:axId val="1543152367"/>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zh-CN" sz="1000" b="1">
                    <a:solidFill>
                      <a:schemeClr val="tx1"/>
                    </a:solidFill>
                  </a:rPr>
                  <a:t>Number of Times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387106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3">
                <a:lumMod val="60000"/>
                <a:lumOff val="40000"/>
              </a:schemeClr>
            </a:solidFill>
            <a:ln>
              <a:noFill/>
            </a:ln>
            <a:effectLst/>
          </c:spPr>
          <c:invertIfNegative val="0"/>
          <c:dPt>
            <c:idx val="0"/>
            <c:invertIfNegative val="0"/>
            <c:bubble3D val="0"/>
            <c:spPr>
              <a:solidFill>
                <a:srgbClr val="DDC46E"/>
              </a:solidFill>
              <a:ln>
                <a:noFill/>
              </a:ln>
              <a:effectLst/>
            </c:spPr>
            <c:extLst>
              <c:ext xmlns:c16="http://schemas.microsoft.com/office/drawing/2014/chart" uri="{C3380CC4-5D6E-409C-BE32-E72D297353CC}">
                <c16:uniqueId val="{00000001-E8E5-4B42-AE0D-2A078799E8F8}"/>
              </c:ext>
            </c:extLst>
          </c:dPt>
          <c:dPt>
            <c:idx val="1"/>
            <c:invertIfNegative val="0"/>
            <c:bubble3D val="0"/>
            <c:spPr>
              <a:solidFill>
                <a:srgbClr val="6FC8B8"/>
              </a:solidFill>
              <a:ln>
                <a:noFill/>
              </a:ln>
              <a:effectLst/>
            </c:spPr>
            <c:extLst>
              <c:ext xmlns:c16="http://schemas.microsoft.com/office/drawing/2014/chart" uri="{C3380CC4-5D6E-409C-BE32-E72D297353CC}">
                <c16:uniqueId val="{00000002-E8E5-4B42-AE0D-2A078799E8F8}"/>
              </c:ext>
            </c:extLst>
          </c:dPt>
          <c:dPt>
            <c:idx val="2"/>
            <c:invertIfNegative val="0"/>
            <c:bubble3D val="0"/>
            <c:spPr>
              <a:solidFill>
                <a:srgbClr val="B8C8F6"/>
              </a:solidFill>
              <a:ln>
                <a:noFill/>
              </a:ln>
              <a:effectLst/>
            </c:spPr>
            <c:extLst>
              <c:ext xmlns:c16="http://schemas.microsoft.com/office/drawing/2014/chart" uri="{C3380CC4-5D6E-409C-BE32-E72D297353CC}">
                <c16:uniqueId val="{00000006-E8E5-4B42-AE0D-2A078799E8F8}"/>
              </c:ext>
            </c:extLst>
          </c:dPt>
          <c:dPt>
            <c:idx val="3"/>
            <c:invertIfNegative val="0"/>
            <c:bubble3D val="0"/>
            <c:spPr>
              <a:solidFill>
                <a:srgbClr val="97BBF5"/>
              </a:solidFill>
              <a:ln>
                <a:noFill/>
              </a:ln>
              <a:effectLst/>
            </c:spPr>
            <c:extLst>
              <c:ext xmlns:c16="http://schemas.microsoft.com/office/drawing/2014/chart" uri="{C3380CC4-5D6E-409C-BE32-E72D297353CC}">
                <c16:uniqueId val="{00000004-E8E5-4B42-AE0D-2A078799E8F8}"/>
              </c:ext>
            </c:extLst>
          </c:dPt>
          <c:dPt>
            <c:idx val="4"/>
            <c:invertIfNegative val="0"/>
            <c:bubble3D val="0"/>
            <c:spPr>
              <a:solidFill>
                <a:srgbClr val="95AAF3"/>
              </a:solidFill>
              <a:ln>
                <a:noFill/>
              </a:ln>
              <a:effectLst/>
            </c:spPr>
            <c:extLst>
              <c:ext xmlns:c16="http://schemas.microsoft.com/office/drawing/2014/chart" uri="{C3380CC4-5D6E-409C-BE32-E72D297353CC}">
                <c16:uniqueId val="{00000005-E8E5-4B42-AE0D-2A078799E8F8}"/>
              </c:ext>
            </c:extLst>
          </c:dPt>
          <c:cat>
            <c:strRef>
              <c:f>'Sheet 1'!$A$2:$A$6</c:f>
              <c:strCache>
                <c:ptCount val="5"/>
                <c:pt idx="0">
                  <c:v>price</c:v>
                </c:pt>
                <c:pt idx="1">
                  <c:v>taste</c:v>
                </c:pt>
                <c:pt idx="2">
                  <c:v>texture</c:v>
                </c:pt>
                <c:pt idx="3">
                  <c:v>flavor</c:v>
                </c:pt>
                <c:pt idx="4">
                  <c:v>fat</c:v>
                </c:pt>
              </c:strCache>
            </c:strRef>
          </c:cat>
          <c:val>
            <c:numRef>
              <c:f>'Sheet 1'!$E$2:$E$6</c:f>
              <c:numCache>
                <c:formatCode>General</c:formatCode>
                <c:ptCount val="5"/>
                <c:pt idx="0">
                  <c:v>291</c:v>
                </c:pt>
                <c:pt idx="1">
                  <c:v>267</c:v>
                </c:pt>
                <c:pt idx="2">
                  <c:v>94</c:v>
                </c:pt>
                <c:pt idx="3">
                  <c:v>88</c:v>
                </c:pt>
                <c:pt idx="4">
                  <c:v>76</c:v>
                </c:pt>
              </c:numCache>
            </c:numRef>
          </c:val>
          <c:extLst>
            <c:ext xmlns:c16="http://schemas.microsoft.com/office/drawing/2014/chart" uri="{C3380CC4-5D6E-409C-BE32-E72D297353CC}">
              <c16:uniqueId val="{00000000-E8E5-4B42-AE0D-2A078799E8F8}"/>
            </c:ext>
          </c:extLst>
        </c:ser>
        <c:dLbls>
          <c:showLegendKey val="0"/>
          <c:showVal val="0"/>
          <c:showCatName val="0"/>
          <c:showSerName val="0"/>
          <c:showPercent val="0"/>
          <c:showBubbleSize val="0"/>
        </c:dLbls>
        <c:gapWidth val="219"/>
        <c:overlap val="-27"/>
        <c:axId val="1136484047"/>
        <c:axId val="1136567983"/>
      </c:barChart>
      <c:catAx>
        <c:axId val="1136484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136567983"/>
        <c:crosses val="autoZero"/>
        <c:auto val="1"/>
        <c:lblAlgn val="ctr"/>
        <c:lblOffset val="100"/>
        <c:noMultiLvlLbl val="0"/>
      </c:catAx>
      <c:valAx>
        <c:axId val="1136567983"/>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zh-CN" b="1">
                    <a:solidFill>
                      <a:schemeClr val="tx1"/>
                    </a:solidFill>
                  </a:rPr>
                  <a:t>Number of Times</a:t>
                </a:r>
                <a:endParaRPr lang="zh-CN" altLang="en-US" b="1">
                  <a:solidFill>
                    <a:schemeClr val="tx1"/>
                  </a:solidFill>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364840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lumMod val="50000"/>
              </a:schemeClr>
            </a:solidFill>
            <a:ln>
              <a:noFill/>
            </a:ln>
            <a:effectLst/>
          </c:spPr>
          <c:invertIfNegative val="0"/>
          <c:dPt>
            <c:idx val="0"/>
            <c:invertIfNegative val="0"/>
            <c:bubble3D val="0"/>
            <c:spPr>
              <a:solidFill>
                <a:srgbClr val="DDC46E"/>
              </a:solidFill>
              <a:ln>
                <a:noFill/>
              </a:ln>
              <a:effectLst/>
            </c:spPr>
            <c:extLst>
              <c:ext xmlns:c16="http://schemas.microsoft.com/office/drawing/2014/chart" uri="{C3380CC4-5D6E-409C-BE32-E72D297353CC}">
                <c16:uniqueId val="{00000003-02E3-8A4C-9846-4558121FBF7F}"/>
              </c:ext>
            </c:extLst>
          </c:dPt>
          <c:dPt>
            <c:idx val="1"/>
            <c:invertIfNegative val="0"/>
            <c:bubble3D val="0"/>
            <c:spPr>
              <a:solidFill>
                <a:srgbClr val="6FC8B8"/>
              </a:solidFill>
              <a:ln>
                <a:noFill/>
              </a:ln>
              <a:effectLst/>
            </c:spPr>
            <c:extLst>
              <c:ext xmlns:c16="http://schemas.microsoft.com/office/drawing/2014/chart" uri="{C3380CC4-5D6E-409C-BE32-E72D297353CC}">
                <c16:uniqueId val="{00000002-02E3-8A4C-9846-4558121FBF7F}"/>
              </c:ext>
            </c:extLst>
          </c:dPt>
          <c:dPt>
            <c:idx val="2"/>
            <c:invertIfNegative val="0"/>
            <c:bubble3D val="0"/>
            <c:spPr>
              <a:solidFill>
                <a:srgbClr val="B8C8F7"/>
              </a:solidFill>
              <a:ln>
                <a:noFill/>
              </a:ln>
              <a:effectLst/>
            </c:spPr>
            <c:extLst>
              <c:ext xmlns:c16="http://schemas.microsoft.com/office/drawing/2014/chart" uri="{C3380CC4-5D6E-409C-BE32-E72D297353CC}">
                <c16:uniqueId val="{00000004-02E3-8A4C-9846-4558121FBF7F}"/>
              </c:ext>
            </c:extLst>
          </c:dPt>
          <c:dPt>
            <c:idx val="3"/>
            <c:invertIfNegative val="0"/>
            <c:bubble3D val="0"/>
            <c:spPr>
              <a:solidFill>
                <a:srgbClr val="95BCF5"/>
              </a:solidFill>
              <a:ln>
                <a:noFill/>
              </a:ln>
              <a:effectLst/>
            </c:spPr>
            <c:extLst>
              <c:ext xmlns:c16="http://schemas.microsoft.com/office/drawing/2014/chart" uri="{C3380CC4-5D6E-409C-BE32-E72D297353CC}">
                <c16:uniqueId val="{00000005-02E3-8A4C-9846-4558121FBF7F}"/>
              </c:ext>
            </c:extLst>
          </c:dPt>
          <c:dPt>
            <c:idx val="4"/>
            <c:invertIfNegative val="0"/>
            <c:bubble3D val="0"/>
            <c:spPr>
              <a:solidFill>
                <a:srgbClr val="95AAF3"/>
              </a:solidFill>
              <a:ln>
                <a:noFill/>
              </a:ln>
              <a:effectLst/>
            </c:spPr>
            <c:extLst>
              <c:ext xmlns:c16="http://schemas.microsoft.com/office/drawing/2014/chart" uri="{C3380CC4-5D6E-409C-BE32-E72D297353CC}">
                <c16:uniqueId val="{00000006-02E3-8A4C-9846-4558121FBF7F}"/>
              </c:ext>
            </c:extLst>
          </c:dPt>
          <c:cat>
            <c:strRef>
              <c:f>'Sheet 1'!$A$2:$A$6</c:f>
              <c:strCache>
                <c:ptCount val="5"/>
                <c:pt idx="0">
                  <c:v>price</c:v>
                </c:pt>
                <c:pt idx="1">
                  <c:v>taste</c:v>
                </c:pt>
                <c:pt idx="2">
                  <c:v>texture</c:v>
                </c:pt>
                <c:pt idx="3">
                  <c:v>flavor</c:v>
                </c:pt>
                <c:pt idx="4">
                  <c:v>fat</c:v>
                </c:pt>
              </c:strCache>
            </c:strRef>
          </c:cat>
          <c:val>
            <c:numRef>
              <c:f>'Sheet 1'!$F$2:$F$6</c:f>
              <c:numCache>
                <c:formatCode>General</c:formatCode>
                <c:ptCount val="5"/>
                <c:pt idx="0">
                  <c:v>98.1</c:v>
                </c:pt>
                <c:pt idx="1">
                  <c:v>111</c:v>
                </c:pt>
                <c:pt idx="2">
                  <c:v>33.299999999999997</c:v>
                </c:pt>
                <c:pt idx="3">
                  <c:v>30.5</c:v>
                </c:pt>
                <c:pt idx="4">
                  <c:v>24.2</c:v>
                </c:pt>
              </c:numCache>
            </c:numRef>
          </c:val>
          <c:extLst>
            <c:ext xmlns:c16="http://schemas.microsoft.com/office/drawing/2014/chart" uri="{C3380CC4-5D6E-409C-BE32-E72D297353CC}">
              <c16:uniqueId val="{00000000-02E3-8A4C-9846-4558121FBF7F}"/>
            </c:ext>
          </c:extLst>
        </c:ser>
        <c:dLbls>
          <c:showLegendKey val="0"/>
          <c:showVal val="0"/>
          <c:showCatName val="0"/>
          <c:showSerName val="0"/>
          <c:showPercent val="0"/>
          <c:showBubbleSize val="0"/>
        </c:dLbls>
        <c:gapWidth val="219"/>
        <c:overlap val="-27"/>
        <c:axId val="1136484047"/>
        <c:axId val="1136567983"/>
      </c:barChart>
      <c:catAx>
        <c:axId val="1136484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1136567983"/>
        <c:crosses val="autoZero"/>
        <c:auto val="1"/>
        <c:lblAlgn val="ctr"/>
        <c:lblOffset val="100"/>
        <c:noMultiLvlLbl val="0"/>
      </c:catAx>
      <c:valAx>
        <c:axId val="1136567983"/>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ltLang="zh-CN" b="1">
                    <a:solidFill>
                      <a:schemeClr val="tx1"/>
                    </a:solidFill>
                  </a:rPr>
                  <a:t>Number of Times</a:t>
                </a:r>
                <a:endParaRPr lang="zh-CN" altLang="en-US" b="1">
                  <a:solidFill>
                    <a:schemeClr val="tx1"/>
                  </a:solidFill>
                </a:endParaRP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364840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024775078730836E-2"/>
          <c:y val="5.4693543891079589E-2"/>
          <c:w val="0.93946070591439979"/>
          <c:h val="0.69449055528237058"/>
        </c:manualLayout>
      </c:layout>
      <c:barChart>
        <c:barDir val="col"/>
        <c:grouping val="clustered"/>
        <c:varyColors val="0"/>
        <c:ser>
          <c:idx val="0"/>
          <c:order val="0"/>
          <c:tx>
            <c:strRef>
              <c:f>Cook!$D$1</c:f>
              <c:strCache>
                <c:ptCount val="1"/>
                <c:pt idx="0">
                  <c:v>Fage</c:v>
                </c:pt>
              </c:strCache>
            </c:strRef>
          </c:tx>
          <c:spPr>
            <a:solidFill>
              <a:schemeClr val="accent1"/>
            </a:solidFill>
            <a:ln>
              <a:noFill/>
            </a:ln>
            <a:effectLst/>
          </c:spPr>
          <c:invertIfNegative val="0"/>
          <c:dPt>
            <c:idx val="0"/>
            <c:invertIfNegative val="0"/>
            <c:bubble3D val="0"/>
            <c:spPr>
              <a:solidFill>
                <a:srgbClr val="062B44"/>
              </a:solidFill>
              <a:ln>
                <a:noFill/>
              </a:ln>
              <a:effectLst/>
            </c:spPr>
            <c:extLst>
              <c:ext xmlns:c16="http://schemas.microsoft.com/office/drawing/2014/chart" uri="{C3380CC4-5D6E-409C-BE32-E72D297353CC}">
                <c16:uniqueId val="{00000001-63F8-5049-92D0-9E2EB345B631}"/>
              </c:ext>
            </c:extLst>
          </c:dPt>
          <c:dPt>
            <c:idx val="1"/>
            <c:invertIfNegative val="0"/>
            <c:bubble3D val="0"/>
            <c:spPr>
              <a:solidFill>
                <a:srgbClr val="062B44"/>
              </a:solidFill>
              <a:ln>
                <a:noFill/>
              </a:ln>
              <a:effectLst/>
            </c:spPr>
            <c:extLst>
              <c:ext xmlns:c16="http://schemas.microsoft.com/office/drawing/2014/chart" uri="{C3380CC4-5D6E-409C-BE32-E72D297353CC}">
                <c16:uniqueId val="{00000017-63F8-5049-92D0-9E2EB345B631}"/>
              </c:ext>
            </c:extLst>
          </c:dPt>
          <c:dPt>
            <c:idx val="2"/>
            <c:invertIfNegative val="0"/>
            <c:bubble3D val="0"/>
            <c:spPr>
              <a:solidFill>
                <a:srgbClr val="062B44"/>
              </a:solidFill>
              <a:ln>
                <a:noFill/>
              </a:ln>
              <a:effectLst/>
            </c:spPr>
            <c:extLst>
              <c:ext xmlns:c16="http://schemas.microsoft.com/office/drawing/2014/chart" uri="{C3380CC4-5D6E-409C-BE32-E72D297353CC}">
                <c16:uniqueId val="{00000018-63F8-5049-92D0-9E2EB345B631}"/>
              </c:ext>
            </c:extLst>
          </c:dPt>
          <c:dPt>
            <c:idx val="3"/>
            <c:invertIfNegative val="0"/>
            <c:bubble3D val="0"/>
            <c:spPr>
              <a:solidFill>
                <a:srgbClr val="062B44"/>
              </a:solidFill>
              <a:ln>
                <a:noFill/>
              </a:ln>
              <a:effectLst/>
            </c:spPr>
            <c:extLst>
              <c:ext xmlns:c16="http://schemas.microsoft.com/office/drawing/2014/chart" uri="{C3380CC4-5D6E-409C-BE32-E72D297353CC}">
                <c16:uniqueId val="{00000019-63F8-5049-92D0-9E2EB345B631}"/>
              </c:ext>
            </c:extLst>
          </c:dPt>
          <c:dPt>
            <c:idx val="4"/>
            <c:invertIfNegative val="0"/>
            <c:bubble3D val="0"/>
            <c:spPr>
              <a:solidFill>
                <a:srgbClr val="062B44"/>
              </a:solidFill>
              <a:ln>
                <a:noFill/>
              </a:ln>
              <a:effectLst/>
            </c:spPr>
            <c:extLst>
              <c:ext xmlns:c16="http://schemas.microsoft.com/office/drawing/2014/chart" uri="{C3380CC4-5D6E-409C-BE32-E72D297353CC}">
                <c16:uniqueId val="{0000001A-63F8-5049-92D0-9E2EB345B631}"/>
              </c:ext>
            </c:extLst>
          </c:dPt>
          <c:dPt>
            <c:idx val="6"/>
            <c:invertIfNegative val="0"/>
            <c:bubble3D val="0"/>
            <c:spPr>
              <a:solidFill>
                <a:srgbClr val="1A6A9B"/>
              </a:solidFill>
              <a:ln>
                <a:noFill/>
              </a:ln>
              <a:effectLst/>
            </c:spPr>
            <c:extLst>
              <c:ext xmlns:c16="http://schemas.microsoft.com/office/drawing/2014/chart" uri="{C3380CC4-5D6E-409C-BE32-E72D297353CC}">
                <c16:uniqueId val="{00000003-63F8-5049-92D0-9E2EB345B631}"/>
              </c:ext>
            </c:extLst>
          </c:dPt>
          <c:dPt>
            <c:idx val="7"/>
            <c:invertIfNegative val="0"/>
            <c:bubble3D val="0"/>
            <c:spPr>
              <a:solidFill>
                <a:srgbClr val="1A6A9B"/>
              </a:solidFill>
              <a:ln>
                <a:noFill/>
              </a:ln>
              <a:effectLst/>
            </c:spPr>
            <c:extLst>
              <c:ext xmlns:c16="http://schemas.microsoft.com/office/drawing/2014/chart" uri="{C3380CC4-5D6E-409C-BE32-E72D297353CC}">
                <c16:uniqueId val="{00000005-63F8-5049-92D0-9E2EB345B631}"/>
              </c:ext>
            </c:extLst>
          </c:dPt>
          <c:dPt>
            <c:idx val="8"/>
            <c:invertIfNegative val="0"/>
            <c:bubble3D val="0"/>
            <c:spPr>
              <a:solidFill>
                <a:srgbClr val="1A6A9B"/>
              </a:solidFill>
              <a:ln>
                <a:noFill/>
              </a:ln>
              <a:effectLst/>
            </c:spPr>
            <c:extLst>
              <c:ext xmlns:c16="http://schemas.microsoft.com/office/drawing/2014/chart" uri="{C3380CC4-5D6E-409C-BE32-E72D297353CC}">
                <c16:uniqueId val="{00000007-63F8-5049-92D0-9E2EB345B631}"/>
              </c:ext>
            </c:extLst>
          </c:dPt>
          <c:dPt>
            <c:idx val="9"/>
            <c:invertIfNegative val="0"/>
            <c:bubble3D val="0"/>
            <c:spPr>
              <a:solidFill>
                <a:srgbClr val="1A6A9B"/>
              </a:solidFill>
              <a:ln>
                <a:noFill/>
              </a:ln>
              <a:effectLst/>
            </c:spPr>
            <c:extLst>
              <c:ext xmlns:c16="http://schemas.microsoft.com/office/drawing/2014/chart" uri="{C3380CC4-5D6E-409C-BE32-E72D297353CC}">
                <c16:uniqueId val="{00000009-63F8-5049-92D0-9E2EB345B631}"/>
              </c:ext>
            </c:extLst>
          </c:dPt>
          <c:dPt>
            <c:idx val="10"/>
            <c:invertIfNegative val="0"/>
            <c:bubble3D val="0"/>
            <c:spPr>
              <a:solidFill>
                <a:srgbClr val="1A6A9B"/>
              </a:solidFill>
              <a:ln>
                <a:noFill/>
              </a:ln>
              <a:effectLst/>
            </c:spPr>
            <c:extLst>
              <c:ext xmlns:c16="http://schemas.microsoft.com/office/drawing/2014/chart" uri="{C3380CC4-5D6E-409C-BE32-E72D297353CC}">
                <c16:uniqueId val="{0000000B-63F8-5049-92D0-9E2EB345B631}"/>
              </c:ext>
            </c:extLst>
          </c:dPt>
          <c:dPt>
            <c:idx val="12"/>
            <c:invertIfNegative val="0"/>
            <c:bubble3D val="0"/>
            <c:spPr>
              <a:solidFill>
                <a:srgbClr val="2CB3FD"/>
              </a:solidFill>
              <a:ln>
                <a:noFill/>
              </a:ln>
              <a:effectLst/>
            </c:spPr>
            <c:extLst>
              <c:ext xmlns:c16="http://schemas.microsoft.com/office/drawing/2014/chart" uri="{C3380CC4-5D6E-409C-BE32-E72D297353CC}">
                <c16:uniqueId val="{0000000D-63F8-5049-92D0-9E2EB345B631}"/>
              </c:ext>
            </c:extLst>
          </c:dPt>
          <c:dPt>
            <c:idx val="13"/>
            <c:invertIfNegative val="0"/>
            <c:bubble3D val="0"/>
            <c:spPr>
              <a:solidFill>
                <a:srgbClr val="2CB3FD"/>
              </a:solidFill>
              <a:ln>
                <a:noFill/>
              </a:ln>
              <a:effectLst/>
            </c:spPr>
            <c:extLst>
              <c:ext xmlns:c16="http://schemas.microsoft.com/office/drawing/2014/chart" uri="{C3380CC4-5D6E-409C-BE32-E72D297353CC}">
                <c16:uniqueId val="{0000000F-63F8-5049-92D0-9E2EB345B631}"/>
              </c:ext>
            </c:extLst>
          </c:dPt>
          <c:dPt>
            <c:idx val="14"/>
            <c:invertIfNegative val="0"/>
            <c:bubble3D val="0"/>
            <c:spPr>
              <a:solidFill>
                <a:srgbClr val="2CB3FD"/>
              </a:solidFill>
              <a:ln>
                <a:noFill/>
              </a:ln>
              <a:effectLst/>
            </c:spPr>
            <c:extLst>
              <c:ext xmlns:c16="http://schemas.microsoft.com/office/drawing/2014/chart" uri="{C3380CC4-5D6E-409C-BE32-E72D297353CC}">
                <c16:uniqueId val="{00000011-63F8-5049-92D0-9E2EB345B631}"/>
              </c:ext>
            </c:extLst>
          </c:dPt>
          <c:dPt>
            <c:idx val="15"/>
            <c:invertIfNegative val="0"/>
            <c:bubble3D val="0"/>
            <c:spPr>
              <a:solidFill>
                <a:srgbClr val="2CB3FD"/>
              </a:solidFill>
              <a:ln>
                <a:noFill/>
              </a:ln>
              <a:effectLst/>
            </c:spPr>
            <c:extLst>
              <c:ext xmlns:c16="http://schemas.microsoft.com/office/drawing/2014/chart" uri="{C3380CC4-5D6E-409C-BE32-E72D297353CC}">
                <c16:uniqueId val="{00000013-63F8-5049-92D0-9E2EB345B631}"/>
              </c:ext>
            </c:extLst>
          </c:dPt>
          <c:dPt>
            <c:idx val="16"/>
            <c:invertIfNegative val="0"/>
            <c:bubble3D val="0"/>
            <c:spPr>
              <a:solidFill>
                <a:srgbClr val="2CB3FD"/>
              </a:solidFill>
              <a:ln>
                <a:noFill/>
              </a:ln>
              <a:effectLst/>
            </c:spPr>
            <c:extLst>
              <c:ext xmlns:c16="http://schemas.microsoft.com/office/drawing/2014/chart" uri="{C3380CC4-5D6E-409C-BE32-E72D297353CC}">
                <c16:uniqueId val="{00000015-63F8-5049-92D0-9E2EB345B631}"/>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Cook!$A$2:$A$18</c:f>
              <c:strCache>
                <c:ptCount val="17"/>
                <c:pt idx="0">
                  <c:v>taste</c:v>
                </c:pt>
                <c:pt idx="1">
                  <c:v>texture</c:v>
                </c:pt>
                <c:pt idx="2">
                  <c:v>available</c:v>
                </c:pt>
                <c:pt idx="3">
                  <c:v>tastes</c:v>
                </c:pt>
                <c:pt idx="4">
                  <c:v>flavor</c:v>
                </c:pt>
                <c:pt idx="6">
                  <c:v>taste</c:v>
                </c:pt>
                <c:pt idx="7">
                  <c:v>price</c:v>
                </c:pt>
                <c:pt idx="8">
                  <c:v>fage</c:v>
                </c:pt>
                <c:pt idx="9">
                  <c:v>flavor</c:v>
                </c:pt>
                <c:pt idx="10">
                  <c:v>texture</c:v>
                </c:pt>
                <c:pt idx="12">
                  <c:v>taste</c:v>
                </c:pt>
                <c:pt idx="13">
                  <c:v>fage</c:v>
                </c:pt>
                <c:pt idx="14">
                  <c:v>organic</c:v>
                </c:pt>
                <c:pt idx="15">
                  <c:v>available</c:v>
                </c:pt>
                <c:pt idx="16">
                  <c:v>try</c:v>
                </c:pt>
              </c:strCache>
            </c:strRef>
          </c:cat>
          <c:val>
            <c:numRef>
              <c:f>Cook!$B$2:$B$18</c:f>
              <c:numCache>
                <c:formatCode>0.0%</c:formatCode>
                <c:ptCount val="17"/>
                <c:pt idx="0">
                  <c:v>0.29467084639498398</c:v>
                </c:pt>
                <c:pt idx="1">
                  <c:v>0.18495297805642599</c:v>
                </c:pt>
                <c:pt idx="2">
                  <c:v>8.7774294670846395E-2</c:v>
                </c:pt>
                <c:pt idx="3">
                  <c:v>7.5235109717868301E-2</c:v>
                </c:pt>
                <c:pt idx="4">
                  <c:v>7.2100313479623798E-2</c:v>
                </c:pt>
                <c:pt idx="6">
                  <c:v>7.5975359342915799E-2</c:v>
                </c:pt>
                <c:pt idx="7">
                  <c:v>6.7761806981519498E-2</c:v>
                </c:pt>
                <c:pt idx="8">
                  <c:v>5.1334702258726897E-2</c:v>
                </c:pt>
                <c:pt idx="9">
                  <c:v>4.3121149897330603E-2</c:v>
                </c:pt>
                <c:pt idx="10">
                  <c:v>4.1067761806981497E-2</c:v>
                </c:pt>
                <c:pt idx="12">
                  <c:v>6.1601642710472297E-2</c:v>
                </c:pt>
                <c:pt idx="13">
                  <c:v>4.9281314168377797E-2</c:v>
                </c:pt>
                <c:pt idx="14">
                  <c:v>4.7227926078028698E-2</c:v>
                </c:pt>
                <c:pt idx="15">
                  <c:v>4.5174537987679703E-2</c:v>
                </c:pt>
                <c:pt idx="16">
                  <c:v>4.3121149897330603E-2</c:v>
                </c:pt>
              </c:numCache>
            </c:numRef>
          </c:val>
          <c:extLst>
            <c:ext xmlns:c16="http://schemas.microsoft.com/office/drawing/2014/chart" uri="{C3380CC4-5D6E-409C-BE32-E72D297353CC}">
              <c16:uniqueId val="{00000016-63F8-5049-92D0-9E2EB345B631}"/>
            </c:ext>
          </c:extLst>
        </c:ser>
        <c:dLbls>
          <c:dLblPos val="inEnd"/>
          <c:showLegendKey val="0"/>
          <c:showVal val="1"/>
          <c:showCatName val="0"/>
          <c:showSerName val="0"/>
          <c:showPercent val="0"/>
          <c:showBubbleSize val="0"/>
        </c:dLbls>
        <c:gapWidth val="54"/>
        <c:overlap val="-27"/>
        <c:axId val="136926320"/>
        <c:axId val="137228192"/>
      </c:barChart>
      <c:catAx>
        <c:axId val="13692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solidFill>
                <a:latin typeface="+mn-lt"/>
                <a:ea typeface="+mn-ea"/>
                <a:cs typeface="+mn-cs"/>
              </a:defRPr>
            </a:pPr>
            <a:endParaRPr lang="en-US"/>
          </a:p>
        </c:txPr>
        <c:crossAx val="137228192"/>
        <c:crossesAt val="0"/>
        <c:auto val="1"/>
        <c:lblAlgn val="ctr"/>
        <c:lblOffset val="100"/>
        <c:noMultiLvlLbl val="0"/>
      </c:catAx>
      <c:valAx>
        <c:axId val="137228192"/>
        <c:scaling>
          <c:orientation val="minMax"/>
          <c:max val="0.35000000000000003"/>
          <c:min val="0"/>
        </c:scaling>
        <c:delete val="1"/>
        <c:axPos val="l"/>
        <c:numFmt formatCode="0%" sourceLinked="0"/>
        <c:majorTickMark val="none"/>
        <c:minorTickMark val="none"/>
        <c:tickLblPos val="nextTo"/>
        <c:crossAx val="136926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'No cook'!$G$2</c:f>
              <c:strCache>
                <c:ptCount val="1"/>
                <c:pt idx="0">
                  <c:v>Frequency of attributes - People who use yogurt to cook</c:v>
                </c:pt>
              </c:strCache>
            </c:strRef>
          </c:tx>
          <c:spPr>
            <a:solidFill>
              <a:srgbClr val="062B44"/>
            </a:solidFill>
            <a:ln>
              <a:noFill/>
            </a:ln>
            <a:effectLst/>
          </c:spPr>
          <c:invertIfNegative val="0"/>
          <c:dPt>
            <c:idx val="6"/>
            <c:invertIfNegative val="0"/>
            <c:bubble3D val="0"/>
            <c:spPr>
              <a:solidFill>
                <a:srgbClr val="1A6A9B"/>
              </a:solidFill>
              <a:ln>
                <a:noFill/>
              </a:ln>
              <a:effectLst/>
            </c:spPr>
            <c:extLst>
              <c:ext xmlns:c16="http://schemas.microsoft.com/office/drawing/2014/chart" uri="{C3380CC4-5D6E-409C-BE32-E72D297353CC}">
                <c16:uniqueId val="{00000001-133F-7C4D-AC9F-221771CE68AF}"/>
              </c:ext>
            </c:extLst>
          </c:dPt>
          <c:dPt>
            <c:idx val="7"/>
            <c:invertIfNegative val="0"/>
            <c:bubble3D val="0"/>
            <c:spPr>
              <a:solidFill>
                <a:srgbClr val="1A6A9B"/>
              </a:solidFill>
              <a:ln>
                <a:noFill/>
              </a:ln>
              <a:effectLst/>
            </c:spPr>
            <c:extLst>
              <c:ext xmlns:c16="http://schemas.microsoft.com/office/drawing/2014/chart" uri="{C3380CC4-5D6E-409C-BE32-E72D297353CC}">
                <c16:uniqueId val="{00000003-133F-7C4D-AC9F-221771CE68AF}"/>
              </c:ext>
            </c:extLst>
          </c:dPt>
          <c:dPt>
            <c:idx val="8"/>
            <c:invertIfNegative val="0"/>
            <c:bubble3D val="0"/>
            <c:spPr>
              <a:solidFill>
                <a:srgbClr val="1A6A9B"/>
              </a:solidFill>
              <a:ln>
                <a:noFill/>
              </a:ln>
              <a:effectLst/>
            </c:spPr>
            <c:extLst>
              <c:ext xmlns:c16="http://schemas.microsoft.com/office/drawing/2014/chart" uri="{C3380CC4-5D6E-409C-BE32-E72D297353CC}">
                <c16:uniqueId val="{00000005-133F-7C4D-AC9F-221771CE68AF}"/>
              </c:ext>
            </c:extLst>
          </c:dPt>
          <c:dPt>
            <c:idx val="9"/>
            <c:invertIfNegative val="0"/>
            <c:bubble3D val="0"/>
            <c:spPr>
              <a:solidFill>
                <a:srgbClr val="1A6A9B"/>
              </a:solidFill>
              <a:ln>
                <a:noFill/>
              </a:ln>
              <a:effectLst/>
            </c:spPr>
            <c:extLst>
              <c:ext xmlns:c16="http://schemas.microsoft.com/office/drawing/2014/chart" uri="{C3380CC4-5D6E-409C-BE32-E72D297353CC}">
                <c16:uniqueId val="{00000007-133F-7C4D-AC9F-221771CE68AF}"/>
              </c:ext>
            </c:extLst>
          </c:dPt>
          <c:dPt>
            <c:idx val="10"/>
            <c:invertIfNegative val="0"/>
            <c:bubble3D val="0"/>
            <c:spPr>
              <a:solidFill>
                <a:srgbClr val="1A6A9B"/>
              </a:solidFill>
              <a:ln>
                <a:noFill/>
              </a:ln>
              <a:effectLst/>
            </c:spPr>
            <c:extLst>
              <c:ext xmlns:c16="http://schemas.microsoft.com/office/drawing/2014/chart" uri="{C3380CC4-5D6E-409C-BE32-E72D297353CC}">
                <c16:uniqueId val="{00000009-133F-7C4D-AC9F-221771CE68AF}"/>
              </c:ext>
            </c:extLst>
          </c:dPt>
          <c:dPt>
            <c:idx val="12"/>
            <c:invertIfNegative val="0"/>
            <c:bubble3D val="0"/>
            <c:spPr>
              <a:solidFill>
                <a:srgbClr val="2CB3FD"/>
              </a:solidFill>
              <a:ln>
                <a:noFill/>
              </a:ln>
              <a:effectLst/>
            </c:spPr>
            <c:extLst>
              <c:ext xmlns:c16="http://schemas.microsoft.com/office/drawing/2014/chart" uri="{C3380CC4-5D6E-409C-BE32-E72D297353CC}">
                <c16:uniqueId val="{0000000B-133F-7C4D-AC9F-221771CE68AF}"/>
              </c:ext>
            </c:extLst>
          </c:dPt>
          <c:dPt>
            <c:idx val="13"/>
            <c:invertIfNegative val="0"/>
            <c:bubble3D val="0"/>
            <c:spPr>
              <a:solidFill>
                <a:srgbClr val="2CB3FD"/>
              </a:solidFill>
              <a:ln>
                <a:noFill/>
              </a:ln>
              <a:effectLst/>
            </c:spPr>
            <c:extLst>
              <c:ext xmlns:c16="http://schemas.microsoft.com/office/drawing/2014/chart" uri="{C3380CC4-5D6E-409C-BE32-E72D297353CC}">
                <c16:uniqueId val="{0000000D-133F-7C4D-AC9F-221771CE68AF}"/>
              </c:ext>
            </c:extLst>
          </c:dPt>
          <c:dPt>
            <c:idx val="14"/>
            <c:invertIfNegative val="0"/>
            <c:bubble3D val="0"/>
            <c:spPr>
              <a:solidFill>
                <a:srgbClr val="2CB3FD"/>
              </a:solidFill>
              <a:ln>
                <a:noFill/>
              </a:ln>
              <a:effectLst/>
            </c:spPr>
            <c:extLst>
              <c:ext xmlns:c16="http://schemas.microsoft.com/office/drawing/2014/chart" uri="{C3380CC4-5D6E-409C-BE32-E72D297353CC}">
                <c16:uniqueId val="{0000000F-133F-7C4D-AC9F-221771CE68AF}"/>
              </c:ext>
            </c:extLst>
          </c:dPt>
          <c:dPt>
            <c:idx val="15"/>
            <c:invertIfNegative val="0"/>
            <c:bubble3D val="0"/>
            <c:spPr>
              <a:solidFill>
                <a:srgbClr val="2CB3FD"/>
              </a:solidFill>
              <a:ln>
                <a:noFill/>
              </a:ln>
              <a:effectLst/>
            </c:spPr>
            <c:extLst>
              <c:ext xmlns:c16="http://schemas.microsoft.com/office/drawing/2014/chart" uri="{C3380CC4-5D6E-409C-BE32-E72D297353CC}">
                <c16:uniqueId val="{00000011-133F-7C4D-AC9F-221771CE68AF}"/>
              </c:ext>
            </c:extLst>
          </c:dPt>
          <c:dPt>
            <c:idx val="16"/>
            <c:invertIfNegative val="0"/>
            <c:bubble3D val="0"/>
            <c:spPr>
              <a:solidFill>
                <a:srgbClr val="2CB3FD"/>
              </a:solidFill>
              <a:ln>
                <a:noFill/>
              </a:ln>
              <a:effectLst/>
            </c:spPr>
            <c:extLst>
              <c:ext xmlns:c16="http://schemas.microsoft.com/office/drawing/2014/chart" uri="{C3380CC4-5D6E-409C-BE32-E72D297353CC}">
                <c16:uniqueId val="{00000013-133F-7C4D-AC9F-221771CE68AF}"/>
              </c:ext>
            </c:extLst>
          </c:dPt>
          <c:dLbls>
            <c:dLbl>
              <c:idx val="13"/>
              <c:layout>
                <c:manualLayout>
                  <c:x val="4.5068271759809764E-2"/>
                  <c:y val="3.6432884044746068E-4"/>
                </c:manualLayout>
              </c:layout>
              <c:spPr>
                <a:noFill/>
                <a:ln>
                  <a:noFill/>
                </a:ln>
                <a:effectLst/>
              </c:spPr>
              <c:txPr>
                <a:bodyPr rot="0" spcFirstLastPara="1" vertOverflow="ellipsis" vert="horz" wrap="square" lIns="38100" tIns="19050" rIns="38100" bIns="19050" anchor="ctr" anchorCtr="1">
                  <a:noAutofit/>
                </a:bodyPr>
                <a:lstStyle/>
                <a:p>
                  <a:pPr>
                    <a:defRPr sz="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090780149888879"/>
                      <c:h val="6.1083777570235434E-2"/>
                    </c:manualLayout>
                  </c15:layout>
                </c:ext>
                <c:ext xmlns:c16="http://schemas.microsoft.com/office/drawing/2014/chart" uri="{C3380CC4-5D6E-409C-BE32-E72D297353CC}">
                  <c16:uniqueId val="{0000000D-133F-7C4D-AC9F-221771CE68AF}"/>
                </c:ext>
              </c:extLst>
            </c:dLbl>
            <c:dLbl>
              <c:idx val="14"/>
              <c:delete val="1"/>
              <c:extLst>
                <c:ext xmlns:c15="http://schemas.microsoft.com/office/drawing/2012/chart" uri="{CE6537A1-D6FC-4f65-9D91-7224C49458BB}"/>
                <c:ext xmlns:c16="http://schemas.microsoft.com/office/drawing/2014/chart" uri="{C3380CC4-5D6E-409C-BE32-E72D297353CC}">
                  <c16:uniqueId val="{0000000F-133F-7C4D-AC9F-221771CE68AF}"/>
                </c:ext>
              </c:extLst>
            </c:dLbl>
            <c:dLbl>
              <c:idx val="15"/>
              <c:delete val="1"/>
              <c:extLst>
                <c:ext xmlns:c15="http://schemas.microsoft.com/office/drawing/2012/chart" uri="{CE6537A1-D6FC-4f65-9D91-7224C49458BB}"/>
                <c:ext xmlns:c16="http://schemas.microsoft.com/office/drawing/2014/chart" uri="{C3380CC4-5D6E-409C-BE32-E72D297353CC}">
                  <c16:uniqueId val="{00000011-133F-7C4D-AC9F-221771CE68AF}"/>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'No cook'!$A$2:$A$18</c:f>
              <c:strCache>
                <c:ptCount val="17"/>
                <c:pt idx="0">
                  <c:v>taste</c:v>
                </c:pt>
                <c:pt idx="1">
                  <c:v>texture</c:v>
                </c:pt>
                <c:pt idx="2">
                  <c:v>flavor</c:v>
                </c:pt>
                <c:pt idx="3">
                  <c:v>protein</c:v>
                </c:pt>
                <c:pt idx="4">
                  <c:v>available</c:v>
                </c:pt>
                <c:pt idx="5">
                  <c:v>Chobani</c:v>
                </c:pt>
                <c:pt idx="6">
                  <c:v>taste</c:v>
                </c:pt>
                <c:pt idx="7">
                  <c:v>price</c:v>
                </c:pt>
                <c:pt idx="8">
                  <c:v>texture</c:v>
                </c:pt>
                <c:pt idx="9">
                  <c:v>flavor</c:v>
                </c:pt>
                <c:pt idx="10">
                  <c:v>sale</c:v>
                </c:pt>
                <c:pt idx="11">
                  <c:v>Oikos</c:v>
                </c:pt>
                <c:pt idx="12">
                  <c:v>taste</c:v>
                </c:pt>
                <c:pt idx="13">
                  <c:v>brand</c:v>
                </c:pt>
                <c:pt idx="14">
                  <c:v>available</c:v>
                </c:pt>
                <c:pt idx="15">
                  <c:v>wegmans</c:v>
                </c:pt>
                <c:pt idx="16">
                  <c:v>flavor</c:v>
                </c:pt>
              </c:strCache>
            </c:strRef>
          </c:cat>
          <c:val>
            <c:numRef>
              <c:f>'No cook'!$B$2:$B$18</c:f>
              <c:numCache>
                <c:formatCode>0.0%</c:formatCode>
                <c:ptCount val="17"/>
                <c:pt idx="0">
                  <c:v>0.32300884955752202</c:v>
                </c:pt>
                <c:pt idx="1">
                  <c:v>0.132743362831858</c:v>
                </c:pt>
                <c:pt idx="2">
                  <c:v>7.5221238938053103E-2</c:v>
                </c:pt>
                <c:pt idx="3">
                  <c:v>7.0796460176991094E-2</c:v>
                </c:pt>
                <c:pt idx="4">
                  <c:v>7.0796460176991094E-2</c:v>
                </c:pt>
                <c:pt idx="6">
                  <c:v>0.23849372384937201</c:v>
                </c:pt>
                <c:pt idx="7">
                  <c:v>0.17573221757322199</c:v>
                </c:pt>
                <c:pt idx="8">
                  <c:v>0.100418410041841</c:v>
                </c:pt>
                <c:pt idx="9">
                  <c:v>8.78661087866109E-2</c:v>
                </c:pt>
                <c:pt idx="10">
                  <c:v>8.3682008368200805E-2</c:v>
                </c:pt>
                <c:pt idx="12">
                  <c:v>0.169172932330827</c:v>
                </c:pt>
                <c:pt idx="13">
                  <c:v>0.101503759398496</c:v>
                </c:pt>
                <c:pt idx="14">
                  <c:v>0.101503759398496</c:v>
                </c:pt>
                <c:pt idx="15">
                  <c:v>0.101503759398496</c:v>
                </c:pt>
                <c:pt idx="16">
                  <c:v>9.7744360902255606E-2</c:v>
                </c:pt>
              </c:numCache>
            </c:numRef>
          </c:val>
          <c:extLst>
            <c:ext xmlns:c16="http://schemas.microsoft.com/office/drawing/2014/chart" uri="{C3380CC4-5D6E-409C-BE32-E72D297353CC}">
              <c16:uniqueId val="{00000014-133F-7C4D-AC9F-221771CE68AF}"/>
            </c:ext>
          </c:extLst>
        </c:ser>
        <c:dLbls>
          <c:dLblPos val="outEnd"/>
          <c:showLegendKey val="0"/>
          <c:showVal val="1"/>
          <c:showCatName val="0"/>
          <c:showSerName val="0"/>
          <c:showPercent val="0"/>
          <c:showBubbleSize val="0"/>
        </c:dLbls>
        <c:gapWidth val="54"/>
        <c:overlap val="-27"/>
        <c:axId val="2097280719"/>
        <c:axId val="34984880"/>
      </c:barChart>
      <c:catAx>
        <c:axId val="2097280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solidFill>
                <a:latin typeface="+mn-lt"/>
                <a:ea typeface="+mn-ea"/>
                <a:cs typeface="+mn-cs"/>
              </a:defRPr>
            </a:pPr>
            <a:endParaRPr lang="en-US"/>
          </a:p>
        </c:txPr>
        <c:crossAx val="34984880"/>
        <c:crosses val="autoZero"/>
        <c:auto val="1"/>
        <c:lblAlgn val="ctr"/>
        <c:lblOffset val="100"/>
        <c:noMultiLvlLbl val="0"/>
      </c:catAx>
      <c:valAx>
        <c:axId val="34984880"/>
        <c:scaling>
          <c:orientation val="minMax"/>
          <c:max val="0.33000000000000007"/>
          <c:min val="0"/>
        </c:scaling>
        <c:delete val="1"/>
        <c:axPos val="l"/>
        <c:numFmt formatCode="0%" sourceLinked="0"/>
        <c:majorTickMark val="none"/>
        <c:minorTickMark val="none"/>
        <c:tickLblPos val="nextTo"/>
        <c:crossAx val="20972807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 name="Google Shape;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 name="Google Shape;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50">
                <a:solidFill>
                  <a:srgbClr val="1D1C1D"/>
                </a:solidFill>
                <a:highlight>
                  <a:schemeClr val="lt1"/>
                </a:highlight>
              </a:rPr>
              <a:t>Ultimately, based on the plots, we see that the groups of people who use Greek Yogurt for cooking or as a snack is negligible, since the two circles are very closely intertwined. However, we can observe close correlations between the attributes in the greek yogurt survey. Here, we can make out three groups from this plot of PC1 by PC3.</a:t>
            </a:r>
            <a:endParaRPr sz="1150">
              <a:solidFill>
                <a:srgbClr val="1D1C1D"/>
              </a:solidFill>
              <a:highlight>
                <a:schemeClr val="lt1"/>
              </a:highlight>
            </a:endParaRPr>
          </a:p>
          <a:p>
            <a:pPr indent="0" lvl="0" marL="0" rtl="0" algn="l">
              <a:spcBef>
                <a:spcPts val="0"/>
              </a:spcBef>
              <a:spcAft>
                <a:spcPts val="0"/>
              </a:spcAft>
              <a:buClr>
                <a:schemeClr val="dk1"/>
              </a:buClr>
              <a:buSzPts val="1100"/>
              <a:buFont typeface="Arial"/>
              <a:buNone/>
            </a:pPr>
            <a:r>
              <a:rPr lang="en-US" sz="1150">
                <a:solidFill>
                  <a:srgbClr val="1D1C1D"/>
                </a:solidFill>
                <a:highlight>
                  <a:schemeClr val="lt1"/>
                </a:highlight>
              </a:rPr>
              <a:t>We can see a closely correlated group forming for the attributes of organic, all natural, and rbSTfree</a:t>
            </a:r>
            <a:endParaRPr sz="1150">
              <a:solidFill>
                <a:srgbClr val="1D1C1D"/>
              </a:solidFill>
              <a:highlight>
                <a:schemeClr val="lt1"/>
              </a:highlight>
            </a:endParaRPr>
          </a:p>
          <a:p>
            <a:pPr indent="0" lvl="0" marL="0" rtl="0" algn="l">
              <a:spcBef>
                <a:spcPts val="0"/>
              </a:spcBef>
              <a:spcAft>
                <a:spcPts val="0"/>
              </a:spcAft>
              <a:buClr>
                <a:schemeClr val="dk1"/>
              </a:buClr>
              <a:buSzPts val="1100"/>
              <a:buFont typeface="Arial"/>
              <a:buNone/>
            </a:pPr>
            <a:r>
              <a:rPr lang="en-US" sz="1150">
                <a:solidFill>
                  <a:srgbClr val="1D1C1D"/>
                </a:solidFill>
                <a:highlight>
                  <a:schemeClr val="lt1"/>
                </a:highlight>
              </a:rPr>
              <a:t>A group for protein level, price, fruit on the bottom, calorie level, and fat level</a:t>
            </a:r>
            <a:endParaRPr sz="1150">
              <a:solidFill>
                <a:srgbClr val="1D1C1D"/>
              </a:solidFill>
              <a:highlight>
                <a:schemeClr val="lt1"/>
              </a:highlight>
            </a:endParaRPr>
          </a:p>
          <a:p>
            <a:pPr indent="0" lvl="0" marL="0" rtl="0" algn="l">
              <a:spcBef>
                <a:spcPts val="0"/>
              </a:spcBef>
              <a:spcAft>
                <a:spcPts val="0"/>
              </a:spcAft>
              <a:buClr>
                <a:schemeClr val="dk1"/>
              </a:buClr>
              <a:buSzPts val="1100"/>
              <a:buFont typeface="Arial"/>
              <a:buNone/>
            </a:pPr>
            <a:r>
              <a:rPr lang="en-US" sz="1150">
                <a:solidFill>
                  <a:srgbClr val="1D1C1D"/>
                </a:solidFill>
                <a:highlight>
                  <a:schemeClr val="lt1"/>
                </a:highlight>
              </a:rPr>
              <a:t>Lastly, we see a group forming for consistency, texture, taste, blended, and side by side cup.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8" name="Shape 8"/>
        <p:cNvGrpSpPr/>
        <p:nvPr/>
      </p:nvGrpSpPr>
      <p:grpSpPr>
        <a:xfrm>
          <a:off x="0" y="0"/>
          <a:ext cx="0" cy="0"/>
          <a:chOff x="0" y="0"/>
          <a:chExt cx="0" cy="0"/>
        </a:xfrm>
      </p:grpSpPr>
      <p:sp>
        <p:nvSpPr>
          <p:cNvPr id="9" name="Google Shape;9;p9"/>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9"/>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9"/>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9"/>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9"/>
          <p:cNvSpPr txBox="1"/>
          <p:nvPr>
            <p:ph type="ctrTitle"/>
          </p:nvPr>
        </p:nvSpPr>
        <p:spPr>
          <a:xfrm flipH="1">
            <a:off x="4573775" y="2569875"/>
            <a:ext cx="3394200" cy="67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3"/>
              </a:buClr>
              <a:buSzPts val="6000"/>
              <a:buNone/>
              <a:defRPr sz="6000">
                <a:solidFill>
                  <a:schemeClr val="accent3"/>
                </a:solidFill>
              </a:defRPr>
            </a:lvl1pPr>
            <a:lvl2pPr lvl="1" algn="ctr">
              <a:lnSpc>
                <a:spcPct val="100000"/>
              </a:lnSpc>
              <a:spcBef>
                <a:spcPts val="0"/>
              </a:spcBef>
              <a:spcAft>
                <a:spcPts val="0"/>
              </a:spcAft>
              <a:buClr>
                <a:schemeClr val="accent3"/>
              </a:buClr>
              <a:buSzPts val="5200"/>
              <a:buNone/>
              <a:defRPr sz="5200">
                <a:solidFill>
                  <a:schemeClr val="accent3"/>
                </a:solidFill>
              </a:defRPr>
            </a:lvl2pPr>
            <a:lvl3pPr lvl="2" algn="ctr">
              <a:lnSpc>
                <a:spcPct val="100000"/>
              </a:lnSpc>
              <a:spcBef>
                <a:spcPts val="0"/>
              </a:spcBef>
              <a:spcAft>
                <a:spcPts val="0"/>
              </a:spcAft>
              <a:buClr>
                <a:schemeClr val="accent3"/>
              </a:buClr>
              <a:buSzPts val="5200"/>
              <a:buNone/>
              <a:defRPr sz="5200">
                <a:solidFill>
                  <a:schemeClr val="accent3"/>
                </a:solidFill>
              </a:defRPr>
            </a:lvl3pPr>
            <a:lvl4pPr lvl="3" algn="ctr">
              <a:lnSpc>
                <a:spcPct val="100000"/>
              </a:lnSpc>
              <a:spcBef>
                <a:spcPts val="0"/>
              </a:spcBef>
              <a:spcAft>
                <a:spcPts val="0"/>
              </a:spcAft>
              <a:buClr>
                <a:schemeClr val="accent3"/>
              </a:buClr>
              <a:buSzPts val="5200"/>
              <a:buNone/>
              <a:defRPr sz="5200">
                <a:solidFill>
                  <a:schemeClr val="accent3"/>
                </a:solidFill>
              </a:defRPr>
            </a:lvl4pPr>
            <a:lvl5pPr lvl="4" algn="ctr">
              <a:lnSpc>
                <a:spcPct val="100000"/>
              </a:lnSpc>
              <a:spcBef>
                <a:spcPts val="0"/>
              </a:spcBef>
              <a:spcAft>
                <a:spcPts val="0"/>
              </a:spcAft>
              <a:buClr>
                <a:schemeClr val="accent3"/>
              </a:buClr>
              <a:buSzPts val="5200"/>
              <a:buNone/>
              <a:defRPr sz="5200">
                <a:solidFill>
                  <a:schemeClr val="accent3"/>
                </a:solidFill>
              </a:defRPr>
            </a:lvl5pPr>
            <a:lvl6pPr lvl="5" algn="ctr">
              <a:lnSpc>
                <a:spcPct val="100000"/>
              </a:lnSpc>
              <a:spcBef>
                <a:spcPts val="0"/>
              </a:spcBef>
              <a:spcAft>
                <a:spcPts val="0"/>
              </a:spcAft>
              <a:buClr>
                <a:schemeClr val="accent3"/>
              </a:buClr>
              <a:buSzPts val="5200"/>
              <a:buNone/>
              <a:defRPr sz="5200">
                <a:solidFill>
                  <a:schemeClr val="accent3"/>
                </a:solidFill>
              </a:defRPr>
            </a:lvl6pPr>
            <a:lvl7pPr lvl="6" algn="ctr">
              <a:lnSpc>
                <a:spcPct val="100000"/>
              </a:lnSpc>
              <a:spcBef>
                <a:spcPts val="0"/>
              </a:spcBef>
              <a:spcAft>
                <a:spcPts val="0"/>
              </a:spcAft>
              <a:buClr>
                <a:schemeClr val="accent3"/>
              </a:buClr>
              <a:buSzPts val="5200"/>
              <a:buNone/>
              <a:defRPr sz="5200">
                <a:solidFill>
                  <a:schemeClr val="accent3"/>
                </a:solidFill>
              </a:defRPr>
            </a:lvl7pPr>
            <a:lvl8pPr lvl="7" algn="ctr">
              <a:lnSpc>
                <a:spcPct val="100000"/>
              </a:lnSpc>
              <a:spcBef>
                <a:spcPts val="0"/>
              </a:spcBef>
              <a:spcAft>
                <a:spcPts val="0"/>
              </a:spcAft>
              <a:buClr>
                <a:schemeClr val="accent3"/>
              </a:buClr>
              <a:buSzPts val="5200"/>
              <a:buNone/>
              <a:defRPr sz="5200">
                <a:solidFill>
                  <a:schemeClr val="accent3"/>
                </a:solidFill>
              </a:defRPr>
            </a:lvl8pPr>
            <a:lvl9pPr lvl="8" algn="ctr">
              <a:lnSpc>
                <a:spcPct val="100000"/>
              </a:lnSpc>
              <a:spcBef>
                <a:spcPts val="0"/>
              </a:spcBef>
              <a:spcAft>
                <a:spcPts val="0"/>
              </a:spcAft>
              <a:buClr>
                <a:schemeClr val="accent3"/>
              </a:buClr>
              <a:buSzPts val="5200"/>
              <a:buNone/>
              <a:defRPr sz="5200">
                <a:solidFill>
                  <a:schemeClr val="accent3"/>
                </a:solidFill>
              </a:defRPr>
            </a:lvl9pPr>
          </a:lstStyle>
          <a:p/>
        </p:txBody>
      </p:sp>
      <p:sp>
        <p:nvSpPr>
          <p:cNvPr id="14" name="Google Shape;14;p9"/>
          <p:cNvSpPr txBox="1"/>
          <p:nvPr>
            <p:ph idx="1" type="subTitle"/>
          </p:nvPr>
        </p:nvSpPr>
        <p:spPr>
          <a:xfrm flipH="1">
            <a:off x="5303675" y="3164175"/>
            <a:ext cx="19344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3"/>
              </a:buClr>
              <a:buSzPts val="1400"/>
              <a:buNone/>
              <a:defRPr sz="1400">
                <a:solidFill>
                  <a:schemeClr val="accent3"/>
                </a:solidFill>
              </a:defRPr>
            </a:lvl1pPr>
            <a:lvl2pPr lvl="1" algn="ctr">
              <a:lnSpc>
                <a:spcPct val="100000"/>
              </a:lnSpc>
              <a:spcBef>
                <a:spcPts val="0"/>
              </a:spcBef>
              <a:spcAft>
                <a:spcPts val="0"/>
              </a:spcAft>
              <a:buClr>
                <a:schemeClr val="accent3"/>
              </a:buClr>
              <a:buSzPts val="1400"/>
              <a:buNone/>
              <a:defRPr sz="1400">
                <a:solidFill>
                  <a:schemeClr val="accent3"/>
                </a:solidFill>
              </a:defRPr>
            </a:lvl2pPr>
            <a:lvl3pPr lvl="2" algn="ctr">
              <a:lnSpc>
                <a:spcPct val="100000"/>
              </a:lnSpc>
              <a:spcBef>
                <a:spcPts val="0"/>
              </a:spcBef>
              <a:spcAft>
                <a:spcPts val="0"/>
              </a:spcAft>
              <a:buClr>
                <a:schemeClr val="accent3"/>
              </a:buClr>
              <a:buSzPts val="1400"/>
              <a:buNone/>
              <a:defRPr sz="1400">
                <a:solidFill>
                  <a:schemeClr val="accent3"/>
                </a:solidFill>
              </a:defRPr>
            </a:lvl3pPr>
            <a:lvl4pPr lvl="3" algn="ctr">
              <a:lnSpc>
                <a:spcPct val="100000"/>
              </a:lnSpc>
              <a:spcBef>
                <a:spcPts val="0"/>
              </a:spcBef>
              <a:spcAft>
                <a:spcPts val="0"/>
              </a:spcAft>
              <a:buClr>
                <a:schemeClr val="accent3"/>
              </a:buClr>
              <a:buSzPts val="1400"/>
              <a:buNone/>
              <a:defRPr sz="1400">
                <a:solidFill>
                  <a:schemeClr val="accent3"/>
                </a:solidFill>
              </a:defRPr>
            </a:lvl4pPr>
            <a:lvl5pPr lvl="4" algn="ctr">
              <a:lnSpc>
                <a:spcPct val="100000"/>
              </a:lnSpc>
              <a:spcBef>
                <a:spcPts val="0"/>
              </a:spcBef>
              <a:spcAft>
                <a:spcPts val="0"/>
              </a:spcAft>
              <a:buClr>
                <a:schemeClr val="accent3"/>
              </a:buClr>
              <a:buSzPts val="1400"/>
              <a:buNone/>
              <a:defRPr sz="1400">
                <a:solidFill>
                  <a:schemeClr val="accent3"/>
                </a:solidFill>
              </a:defRPr>
            </a:lvl5pPr>
            <a:lvl6pPr lvl="5" algn="ctr">
              <a:lnSpc>
                <a:spcPct val="100000"/>
              </a:lnSpc>
              <a:spcBef>
                <a:spcPts val="0"/>
              </a:spcBef>
              <a:spcAft>
                <a:spcPts val="0"/>
              </a:spcAft>
              <a:buClr>
                <a:schemeClr val="accent3"/>
              </a:buClr>
              <a:buSzPts val="1400"/>
              <a:buNone/>
              <a:defRPr sz="1400">
                <a:solidFill>
                  <a:schemeClr val="accent3"/>
                </a:solidFill>
              </a:defRPr>
            </a:lvl6pPr>
            <a:lvl7pPr lvl="6" algn="ctr">
              <a:lnSpc>
                <a:spcPct val="100000"/>
              </a:lnSpc>
              <a:spcBef>
                <a:spcPts val="0"/>
              </a:spcBef>
              <a:spcAft>
                <a:spcPts val="0"/>
              </a:spcAft>
              <a:buClr>
                <a:schemeClr val="accent3"/>
              </a:buClr>
              <a:buSzPts val="1400"/>
              <a:buNone/>
              <a:defRPr sz="1400">
                <a:solidFill>
                  <a:schemeClr val="accent3"/>
                </a:solidFill>
              </a:defRPr>
            </a:lvl7pPr>
            <a:lvl8pPr lvl="7" algn="ctr">
              <a:lnSpc>
                <a:spcPct val="100000"/>
              </a:lnSpc>
              <a:spcBef>
                <a:spcPts val="0"/>
              </a:spcBef>
              <a:spcAft>
                <a:spcPts val="0"/>
              </a:spcAft>
              <a:buClr>
                <a:schemeClr val="accent3"/>
              </a:buClr>
              <a:buSzPts val="1400"/>
              <a:buNone/>
              <a:defRPr sz="1400">
                <a:solidFill>
                  <a:schemeClr val="accent3"/>
                </a:solidFill>
              </a:defRPr>
            </a:lvl8pPr>
            <a:lvl9pPr lvl="8" algn="ctr">
              <a:lnSpc>
                <a:spcPct val="100000"/>
              </a:lnSpc>
              <a:spcBef>
                <a:spcPts val="0"/>
              </a:spcBef>
              <a:spcAft>
                <a:spcPts val="0"/>
              </a:spcAft>
              <a:buClr>
                <a:schemeClr val="accent3"/>
              </a:buClr>
              <a:buSzPts val="1400"/>
              <a:buNone/>
              <a:defRPr sz="1400">
                <a:solidFill>
                  <a:schemeClr val="accent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spTree>
      <p:nvGrpSpPr>
        <p:cNvPr id="15" name="Shape 15"/>
        <p:cNvGrpSpPr/>
        <p:nvPr/>
      </p:nvGrpSpPr>
      <p:grpSpPr>
        <a:xfrm>
          <a:off x="0" y="0"/>
          <a:ext cx="0" cy="0"/>
          <a:chOff x="0" y="0"/>
          <a:chExt cx="0" cy="0"/>
        </a:xfrm>
      </p:grpSpPr>
      <p:sp>
        <p:nvSpPr>
          <p:cNvPr id="16" name="Google Shape;16;p10"/>
          <p:cNvSpPr txBox="1"/>
          <p:nvPr>
            <p:ph type="ctrTitle"/>
          </p:nvPr>
        </p:nvSpPr>
        <p:spPr>
          <a:xfrm>
            <a:off x="619900" y="165229"/>
            <a:ext cx="7904100" cy="85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1100"/>
              <a:buNone/>
              <a:defRPr sz="1100">
                <a:solidFill>
                  <a:schemeClr val="accent3"/>
                </a:solidFill>
              </a:defRPr>
            </a:lvl2pPr>
            <a:lvl3pPr lvl="2" algn="ctr">
              <a:lnSpc>
                <a:spcPct val="100000"/>
              </a:lnSpc>
              <a:spcBef>
                <a:spcPts val="0"/>
              </a:spcBef>
              <a:spcAft>
                <a:spcPts val="0"/>
              </a:spcAft>
              <a:buClr>
                <a:schemeClr val="accent3"/>
              </a:buClr>
              <a:buSzPts val="1100"/>
              <a:buNone/>
              <a:defRPr sz="1100">
                <a:solidFill>
                  <a:schemeClr val="accent3"/>
                </a:solidFill>
              </a:defRPr>
            </a:lvl3pPr>
            <a:lvl4pPr lvl="3" algn="ctr">
              <a:lnSpc>
                <a:spcPct val="100000"/>
              </a:lnSpc>
              <a:spcBef>
                <a:spcPts val="0"/>
              </a:spcBef>
              <a:spcAft>
                <a:spcPts val="0"/>
              </a:spcAft>
              <a:buClr>
                <a:schemeClr val="accent3"/>
              </a:buClr>
              <a:buSzPts val="1100"/>
              <a:buNone/>
              <a:defRPr sz="1100">
                <a:solidFill>
                  <a:schemeClr val="accent3"/>
                </a:solidFill>
              </a:defRPr>
            </a:lvl4pPr>
            <a:lvl5pPr lvl="4" algn="ctr">
              <a:lnSpc>
                <a:spcPct val="100000"/>
              </a:lnSpc>
              <a:spcBef>
                <a:spcPts val="0"/>
              </a:spcBef>
              <a:spcAft>
                <a:spcPts val="0"/>
              </a:spcAft>
              <a:buClr>
                <a:schemeClr val="accent3"/>
              </a:buClr>
              <a:buSzPts val="1100"/>
              <a:buNone/>
              <a:defRPr sz="1100">
                <a:solidFill>
                  <a:schemeClr val="accent3"/>
                </a:solidFill>
              </a:defRPr>
            </a:lvl5pPr>
            <a:lvl6pPr lvl="5" algn="ctr">
              <a:lnSpc>
                <a:spcPct val="100000"/>
              </a:lnSpc>
              <a:spcBef>
                <a:spcPts val="0"/>
              </a:spcBef>
              <a:spcAft>
                <a:spcPts val="0"/>
              </a:spcAft>
              <a:buClr>
                <a:schemeClr val="accent3"/>
              </a:buClr>
              <a:buSzPts val="1100"/>
              <a:buNone/>
              <a:defRPr sz="1100">
                <a:solidFill>
                  <a:schemeClr val="accent3"/>
                </a:solidFill>
              </a:defRPr>
            </a:lvl6pPr>
            <a:lvl7pPr lvl="6" algn="ctr">
              <a:lnSpc>
                <a:spcPct val="100000"/>
              </a:lnSpc>
              <a:spcBef>
                <a:spcPts val="0"/>
              </a:spcBef>
              <a:spcAft>
                <a:spcPts val="0"/>
              </a:spcAft>
              <a:buClr>
                <a:schemeClr val="accent3"/>
              </a:buClr>
              <a:buSzPts val="1100"/>
              <a:buNone/>
              <a:defRPr sz="1100">
                <a:solidFill>
                  <a:schemeClr val="accent3"/>
                </a:solidFill>
              </a:defRPr>
            </a:lvl7pPr>
            <a:lvl8pPr lvl="7" algn="ctr">
              <a:lnSpc>
                <a:spcPct val="100000"/>
              </a:lnSpc>
              <a:spcBef>
                <a:spcPts val="0"/>
              </a:spcBef>
              <a:spcAft>
                <a:spcPts val="0"/>
              </a:spcAft>
              <a:buClr>
                <a:schemeClr val="accent3"/>
              </a:buClr>
              <a:buSzPts val="1100"/>
              <a:buNone/>
              <a:defRPr sz="1100">
                <a:solidFill>
                  <a:schemeClr val="accent3"/>
                </a:solidFill>
              </a:defRPr>
            </a:lvl8pPr>
            <a:lvl9pPr lvl="8" algn="ctr">
              <a:lnSpc>
                <a:spcPct val="100000"/>
              </a:lnSpc>
              <a:spcBef>
                <a:spcPts val="0"/>
              </a:spcBef>
              <a:spcAft>
                <a:spcPts val="0"/>
              </a:spcAft>
              <a:buClr>
                <a:schemeClr val="accent3"/>
              </a:buClr>
              <a:buSzPts val="1100"/>
              <a:buNone/>
              <a:defRPr sz="11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9_2">
    <p:spTree>
      <p:nvGrpSpPr>
        <p:cNvPr id="17" name="Shape 17"/>
        <p:cNvGrpSpPr/>
        <p:nvPr/>
      </p:nvGrpSpPr>
      <p:grpSpPr>
        <a:xfrm>
          <a:off x="0" y="0"/>
          <a:ext cx="0" cy="0"/>
          <a:chOff x="0" y="0"/>
          <a:chExt cx="0" cy="0"/>
        </a:xfrm>
      </p:grpSpPr>
      <p:sp>
        <p:nvSpPr>
          <p:cNvPr id="18" name="Google Shape;18;p11"/>
          <p:cNvSpPr txBox="1"/>
          <p:nvPr>
            <p:ph type="ctrTitle"/>
          </p:nvPr>
        </p:nvSpPr>
        <p:spPr>
          <a:xfrm>
            <a:off x="1583883" y="2127750"/>
            <a:ext cx="1653000" cy="31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
        <p:nvSpPr>
          <p:cNvPr id="19" name="Google Shape;19;p11"/>
          <p:cNvSpPr txBox="1"/>
          <p:nvPr>
            <p:ph idx="1" type="subTitle"/>
          </p:nvPr>
        </p:nvSpPr>
        <p:spPr>
          <a:xfrm>
            <a:off x="1325356" y="2300275"/>
            <a:ext cx="2170200" cy="987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100"/>
              <a:buNone/>
              <a:defRPr sz="1100"/>
            </a:lvl1pPr>
            <a:lvl2pPr lvl="1" algn="ctr">
              <a:lnSpc>
                <a:spcPct val="115000"/>
              </a:lnSpc>
              <a:spcBef>
                <a:spcPts val="0"/>
              </a:spcBef>
              <a:spcAft>
                <a:spcPts val="0"/>
              </a:spcAft>
              <a:buSzPts val="1100"/>
              <a:buNone/>
              <a:defRPr sz="1100"/>
            </a:lvl2pPr>
            <a:lvl3pPr lvl="2" algn="ctr">
              <a:lnSpc>
                <a:spcPct val="115000"/>
              </a:lnSpc>
              <a:spcBef>
                <a:spcPts val="0"/>
              </a:spcBef>
              <a:spcAft>
                <a:spcPts val="0"/>
              </a:spcAft>
              <a:buSzPts val="1100"/>
              <a:buNone/>
              <a:defRPr sz="1100"/>
            </a:lvl3pPr>
            <a:lvl4pPr lvl="3" algn="ctr">
              <a:lnSpc>
                <a:spcPct val="115000"/>
              </a:lnSpc>
              <a:spcBef>
                <a:spcPts val="0"/>
              </a:spcBef>
              <a:spcAft>
                <a:spcPts val="0"/>
              </a:spcAft>
              <a:buSzPts val="1100"/>
              <a:buNone/>
              <a:defRPr sz="1100"/>
            </a:lvl4pPr>
            <a:lvl5pPr lvl="4" algn="ctr">
              <a:lnSpc>
                <a:spcPct val="115000"/>
              </a:lnSpc>
              <a:spcBef>
                <a:spcPts val="0"/>
              </a:spcBef>
              <a:spcAft>
                <a:spcPts val="0"/>
              </a:spcAft>
              <a:buSzPts val="1100"/>
              <a:buNone/>
              <a:defRPr sz="1100"/>
            </a:lvl5pPr>
            <a:lvl6pPr lvl="5" algn="ctr">
              <a:lnSpc>
                <a:spcPct val="115000"/>
              </a:lnSpc>
              <a:spcBef>
                <a:spcPts val="0"/>
              </a:spcBef>
              <a:spcAft>
                <a:spcPts val="0"/>
              </a:spcAft>
              <a:buSzPts val="1100"/>
              <a:buNone/>
              <a:defRPr sz="1100"/>
            </a:lvl6pPr>
            <a:lvl7pPr lvl="6" algn="ctr">
              <a:lnSpc>
                <a:spcPct val="115000"/>
              </a:lnSpc>
              <a:spcBef>
                <a:spcPts val="0"/>
              </a:spcBef>
              <a:spcAft>
                <a:spcPts val="0"/>
              </a:spcAft>
              <a:buSzPts val="1100"/>
              <a:buNone/>
              <a:defRPr sz="1100"/>
            </a:lvl7pPr>
            <a:lvl8pPr lvl="7" algn="ctr">
              <a:lnSpc>
                <a:spcPct val="115000"/>
              </a:lnSpc>
              <a:spcBef>
                <a:spcPts val="0"/>
              </a:spcBef>
              <a:spcAft>
                <a:spcPts val="0"/>
              </a:spcAft>
              <a:buSzPts val="1100"/>
              <a:buNone/>
              <a:defRPr sz="1100"/>
            </a:lvl8pPr>
            <a:lvl9pPr lvl="8" algn="ctr">
              <a:lnSpc>
                <a:spcPct val="115000"/>
              </a:lnSpc>
              <a:spcBef>
                <a:spcPts val="0"/>
              </a:spcBef>
              <a:spcAft>
                <a:spcPts val="0"/>
              </a:spcAft>
              <a:buSzPts val="1100"/>
              <a:buNone/>
              <a:defRPr sz="1100"/>
            </a:lvl9pPr>
          </a:lstStyle>
          <a:p/>
        </p:txBody>
      </p:sp>
      <p:sp>
        <p:nvSpPr>
          <p:cNvPr id="20" name="Google Shape;20;p11"/>
          <p:cNvSpPr txBox="1"/>
          <p:nvPr>
            <p:ph idx="2" type="ctrTitle"/>
          </p:nvPr>
        </p:nvSpPr>
        <p:spPr>
          <a:xfrm>
            <a:off x="5947133" y="3261550"/>
            <a:ext cx="1572600" cy="31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2400"/>
              <a:buNone/>
              <a:defRPr sz="2400">
                <a:solidFill>
                  <a:schemeClr val="accent2"/>
                </a:solidFill>
              </a:defRPr>
            </a:lvl1pPr>
            <a:lvl2pPr lvl="1" algn="ctr">
              <a:lnSpc>
                <a:spcPct val="100000"/>
              </a:lnSpc>
              <a:spcBef>
                <a:spcPts val="0"/>
              </a:spcBef>
              <a:spcAft>
                <a:spcPts val="0"/>
              </a:spcAft>
              <a:buClr>
                <a:schemeClr val="accent2"/>
              </a:buClr>
              <a:buSzPts val="2400"/>
              <a:buNone/>
              <a:defRPr sz="2400">
                <a:solidFill>
                  <a:schemeClr val="accent2"/>
                </a:solidFill>
              </a:defRPr>
            </a:lvl2pPr>
            <a:lvl3pPr lvl="2" algn="ctr">
              <a:lnSpc>
                <a:spcPct val="100000"/>
              </a:lnSpc>
              <a:spcBef>
                <a:spcPts val="0"/>
              </a:spcBef>
              <a:spcAft>
                <a:spcPts val="0"/>
              </a:spcAft>
              <a:buClr>
                <a:schemeClr val="accent2"/>
              </a:buClr>
              <a:buSzPts val="2400"/>
              <a:buNone/>
              <a:defRPr sz="2400">
                <a:solidFill>
                  <a:schemeClr val="accent2"/>
                </a:solidFill>
              </a:defRPr>
            </a:lvl3pPr>
            <a:lvl4pPr lvl="3" algn="ctr">
              <a:lnSpc>
                <a:spcPct val="100000"/>
              </a:lnSpc>
              <a:spcBef>
                <a:spcPts val="0"/>
              </a:spcBef>
              <a:spcAft>
                <a:spcPts val="0"/>
              </a:spcAft>
              <a:buClr>
                <a:schemeClr val="accent2"/>
              </a:buClr>
              <a:buSzPts val="2400"/>
              <a:buNone/>
              <a:defRPr sz="2400">
                <a:solidFill>
                  <a:schemeClr val="accent2"/>
                </a:solidFill>
              </a:defRPr>
            </a:lvl4pPr>
            <a:lvl5pPr lvl="4" algn="ctr">
              <a:lnSpc>
                <a:spcPct val="100000"/>
              </a:lnSpc>
              <a:spcBef>
                <a:spcPts val="0"/>
              </a:spcBef>
              <a:spcAft>
                <a:spcPts val="0"/>
              </a:spcAft>
              <a:buClr>
                <a:schemeClr val="accent2"/>
              </a:buClr>
              <a:buSzPts val="2400"/>
              <a:buNone/>
              <a:defRPr sz="2400">
                <a:solidFill>
                  <a:schemeClr val="accent2"/>
                </a:solidFill>
              </a:defRPr>
            </a:lvl5pPr>
            <a:lvl6pPr lvl="5" algn="ctr">
              <a:lnSpc>
                <a:spcPct val="100000"/>
              </a:lnSpc>
              <a:spcBef>
                <a:spcPts val="0"/>
              </a:spcBef>
              <a:spcAft>
                <a:spcPts val="0"/>
              </a:spcAft>
              <a:buClr>
                <a:schemeClr val="accent2"/>
              </a:buClr>
              <a:buSzPts val="2400"/>
              <a:buNone/>
              <a:defRPr sz="2400">
                <a:solidFill>
                  <a:schemeClr val="accent2"/>
                </a:solidFill>
              </a:defRPr>
            </a:lvl6pPr>
            <a:lvl7pPr lvl="6" algn="ctr">
              <a:lnSpc>
                <a:spcPct val="100000"/>
              </a:lnSpc>
              <a:spcBef>
                <a:spcPts val="0"/>
              </a:spcBef>
              <a:spcAft>
                <a:spcPts val="0"/>
              </a:spcAft>
              <a:buClr>
                <a:schemeClr val="accent2"/>
              </a:buClr>
              <a:buSzPts val="2400"/>
              <a:buNone/>
              <a:defRPr sz="2400">
                <a:solidFill>
                  <a:schemeClr val="accent2"/>
                </a:solidFill>
              </a:defRPr>
            </a:lvl7pPr>
            <a:lvl8pPr lvl="7" algn="ctr">
              <a:lnSpc>
                <a:spcPct val="100000"/>
              </a:lnSpc>
              <a:spcBef>
                <a:spcPts val="0"/>
              </a:spcBef>
              <a:spcAft>
                <a:spcPts val="0"/>
              </a:spcAft>
              <a:buClr>
                <a:schemeClr val="accent2"/>
              </a:buClr>
              <a:buSzPts val="2400"/>
              <a:buNone/>
              <a:defRPr sz="2400">
                <a:solidFill>
                  <a:schemeClr val="accent2"/>
                </a:solidFill>
              </a:defRPr>
            </a:lvl8pPr>
            <a:lvl9pPr lvl="8" algn="ctr">
              <a:lnSpc>
                <a:spcPct val="100000"/>
              </a:lnSpc>
              <a:spcBef>
                <a:spcPts val="0"/>
              </a:spcBef>
              <a:spcAft>
                <a:spcPts val="0"/>
              </a:spcAft>
              <a:buClr>
                <a:schemeClr val="accent2"/>
              </a:buClr>
              <a:buSzPts val="2400"/>
              <a:buNone/>
              <a:defRPr sz="2400">
                <a:solidFill>
                  <a:schemeClr val="accent2"/>
                </a:solidFill>
              </a:defRPr>
            </a:lvl9pPr>
          </a:lstStyle>
          <a:p/>
        </p:txBody>
      </p:sp>
      <p:sp>
        <p:nvSpPr>
          <p:cNvPr id="21" name="Google Shape;21;p11"/>
          <p:cNvSpPr txBox="1"/>
          <p:nvPr>
            <p:ph idx="3" type="subTitle"/>
          </p:nvPr>
        </p:nvSpPr>
        <p:spPr>
          <a:xfrm>
            <a:off x="5648444" y="3434075"/>
            <a:ext cx="2170200" cy="987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100"/>
              <a:buNone/>
              <a:defRPr sz="1100"/>
            </a:lvl1pPr>
            <a:lvl2pPr lvl="1" algn="ctr">
              <a:lnSpc>
                <a:spcPct val="115000"/>
              </a:lnSpc>
              <a:spcBef>
                <a:spcPts val="0"/>
              </a:spcBef>
              <a:spcAft>
                <a:spcPts val="0"/>
              </a:spcAft>
              <a:buSzPts val="1100"/>
              <a:buNone/>
              <a:defRPr sz="1100"/>
            </a:lvl2pPr>
            <a:lvl3pPr lvl="2" algn="ctr">
              <a:lnSpc>
                <a:spcPct val="115000"/>
              </a:lnSpc>
              <a:spcBef>
                <a:spcPts val="0"/>
              </a:spcBef>
              <a:spcAft>
                <a:spcPts val="0"/>
              </a:spcAft>
              <a:buSzPts val="1100"/>
              <a:buNone/>
              <a:defRPr sz="1100"/>
            </a:lvl3pPr>
            <a:lvl4pPr lvl="3" algn="ctr">
              <a:lnSpc>
                <a:spcPct val="115000"/>
              </a:lnSpc>
              <a:spcBef>
                <a:spcPts val="0"/>
              </a:spcBef>
              <a:spcAft>
                <a:spcPts val="0"/>
              </a:spcAft>
              <a:buSzPts val="1100"/>
              <a:buNone/>
              <a:defRPr sz="1100"/>
            </a:lvl4pPr>
            <a:lvl5pPr lvl="4" algn="ctr">
              <a:lnSpc>
                <a:spcPct val="115000"/>
              </a:lnSpc>
              <a:spcBef>
                <a:spcPts val="0"/>
              </a:spcBef>
              <a:spcAft>
                <a:spcPts val="0"/>
              </a:spcAft>
              <a:buSzPts val="1100"/>
              <a:buNone/>
              <a:defRPr sz="1100"/>
            </a:lvl5pPr>
            <a:lvl6pPr lvl="5" algn="ctr">
              <a:lnSpc>
                <a:spcPct val="115000"/>
              </a:lnSpc>
              <a:spcBef>
                <a:spcPts val="0"/>
              </a:spcBef>
              <a:spcAft>
                <a:spcPts val="0"/>
              </a:spcAft>
              <a:buSzPts val="1100"/>
              <a:buNone/>
              <a:defRPr sz="1100"/>
            </a:lvl6pPr>
            <a:lvl7pPr lvl="6" algn="ctr">
              <a:lnSpc>
                <a:spcPct val="115000"/>
              </a:lnSpc>
              <a:spcBef>
                <a:spcPts val="0"/>
              </a:spcBef>
              <a:spcAft>
                <a:spcPts val="0"/>
              </a:spcAft>
              <a:buSzPts val="1100"/>
              <a:buNone/>
              <a:defRPr sz="1100"/>
            </a:lvl7pPr>
            <a:lvl8pPr lvl="7" algn="ctr">
              <a:lnSpc>
                <a:spcPct val="115000"/>
              </a:lnSpc>
              <a:spcBef>
                <a:spcPts val="0"/>
              </a:spcBef>
              <a:spcAft>
                <a:spcPts val="0"/>
              </a:spcAft>
              <a:buSzPts val="1100"/>
              <a:buNone/>
              <a:defRPr sz="1100"/>
            </a:lvl8pPr>
            <a:lvl9pPr lvl="8" algn="ctr">
              <a:lnSpc>
                <a:spcPct val="115000"/>
              </a:lnSpc>
              <a:spcBef>
                <a:spcPts val="0"/>
              </a:spcBef>
              <a:spcAft>
                <a:spcPts val="0"/>
              </a:spcAft>
              <a:buSzPts val="1100"/>
              <a:buNone/>
              <a:defRPr sz="1100"/>
            </a:lvl9pPr>
          </a:lstStyle>
          <a:p/>
        </p:txBody>
      </p:sp>
      <p:sp>
        <p:nvSpPr>
          <p:cNvPr id="22" name="Google Shape;22;p11"/>
          <p:cNvSpPr txBox="1"/>
          <p:nvPr>
            <p:ph idx="4" type="ctrTitle"/>
          </p:nvPr>
        </p:nvSpPr>
        <p:spPr>
          <a:xfrm>
            <a:off x="619900" y="165229"/>
            <a:ext cx="7904100" cy="85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3"/>
              </a:buClr>
              <a:buSzPts val="3000"/>
              <a:buNone/>
              <a:defRPr sz="3000">
                <a:solidFill>
                  <a:schemeClr val="accent3"/>
                </a:solidFill>
              </a:defRPr>
            </a:lvl1pPr>
            <a:lvl2pPr lvl="1" algn="ctr">
              <a:lnSpc>
                <a:spcPct val="100000"/>
              </a:lnSpc>
              <a:spcBef>
                <a:spcPts val="0"/>
              </a:spcBef>
              <a:spcAft>
                <a:spcPts val="0"/>
              </a:spcAft>
              <a:buClr>
                <a:schemeClr val="accent3"/>
              </a:buClr>
              <a:buSzPts val="1100"/>
              <a:buNone/>
              <a:defRPr sz="1100">
                <a:solidFill>
                  <a:schemeClr val="accent3"/>
                </a:solidFill>
              </a:defRPr>
            </a:lvl2pPr>
            <a:lvl3pPr lvl="2" algn="ctr">
              <a:lnSpc>
                <a:spcPct val="100000"/>
              </a:lnSpc>
              <a:spcBef>
                <a:spcPts val="0"/>
              </a:spcBef>
              <a:spcAft>
                <a:spcPts val="0"/>
              </a:spcAft>
              <a:buClr>
                <a:schemeClr val="accent3"/>
              </a:buClr>
              <a:buSzPts val="1100"/>
              <a:buNone/>
              <a:defRPr sz="1100">
                <a:solidFill>
                  <a:schemeClr val="accent3"/>
                </a:solidFill>
              </a:defRPr>
            </a:lvl3pPr>
            <a:lvl4pPr lvl="3" algn="ctr">
              <a:lnSpc>
                <a:spcPct val="100000"/>
              </a:lnSpc>
              <a:spcBef>
                <a:spcPts val="0"/>
              </a:spcBef>
              <a:spcAft>
                <a:spcPts val="0"/>
              </a:spcAft>
              <a:buClr>
                <a:schemeClr val="accent3"/>
              </a:buClr>
              <a:buSzPts val="1100"/>
              <a:buNone/>
              <a:defRPr sz="1100">
                <a:solidFill>
                  <a:schemeClr val="accent3"/>
                </a:solidFill>
              </a:defRPr>
            </a:lvl4pPr>
            <a:lvl5pPr lvl="4" algn="ctr">
              <a:lnSpc>
                <a:spcPct val="100000"/>
              </a:lnSpc>
              <a:spcBef>
                <a:spcPts val="0"/>
              </a:spcBef>
              <a:spcAft>
                <a:spcPts val="0"/>
              </a:spcAft>
              <a:buClr>
                <a:schemeClr val="accent3"/>
              </a:buClr>
              <a:buSzPts val="1100"/>
              <a:buNone/>
              <a:defRPr sz="1100">
                <a:solidFill>
                  <a:schemeClr val="accent3"/>
                </a:solidFill>
              </a:defRPr>
            </a:lvl5pPr>
            <a:lvl6pPr lvl="5" algn="ctr">
              <a:lnSpc>
                <a:spcPct val="100000"/>
              </a:lnSpc>
              <a:spcBef>
                <a:spcPts val="0"/>
              </a:spcBef>
              <a:spcAft>
                <a:spcPts val="0"/>
              </a:spcAft>
              <a:buClr>
                <a:schemeClr val="accent3"/>
              </a:buClr>
              <a:buSzPts val="1100"/>
              <a:buNone/>
              <a:defRPr sz="1100">
                <a:solidFill>
                  <a:schemeClr val="accent3"/>
                </a:solidFill>
              </a:defRPr>
            </a:lvl6pPr>
            <a:lvl7pPr lvl="6" algn="ctr">
              <a:lnSpc>
                <a:spcPct val="100000"/>
              </a:lnSpc>
              <a:spcBef>
                <a:spcPts val="0"/>
              </a:spcBef>
              <a:spcAft>
                <a:spcPts val="0"/>
              </a:spcAft>
              <a:buClr>
                <a:schemeClr val="accent3"/>
              </a:buClr>
              <a:buSzPts val="1100"/>
              <a:buNone/>
              <a:defRPr sz="1100">
                <a:solidFill>
                  <a:schemeClr val="accent3"/>
                </a:solidFill>
              </a:defRPr>
            </a:lvl7pPr>
            <a:lvl8pPr lvl="7" algn="ctr">
              <a:lnSpc>
                <a:spcPct val="100000"/>
              </a:lnSpc>
              <a:spcBef>
                <a:spcPts val="0"/>
              </a:spcBef>
              <a:spcAft>
                <a:spcPts val="0"/>
              </a:spcAft>
              <a:buClr>
                <a:schemeClr val="accent3"/>
              </a:buClr>
              <a:buSzPts val="1100"/>
              <a:buNone/>
              <a:defRPr sz="1100">
                <a:solidFill>
                  <a:schemeClr val="accent3"/>
                </a:solidFill>
              </a:defRPr>
            </a:lvl8pPr>
            <a:lvl9pPr lvl="8" algn="ctr">
              <a:lnSpc>
                <a:spcPct val="100000"/>
              </a:lnSpc>
              <a:spcBef>
                <a:spcPts val="0"/>
              </a:spcBef>
              <a:spcAft>
                <a:spcPts val="0"/>
              </a:spcAft>
              <a:buClr>
                <a:schemeClr val="accent3"/>
              </a:buClr>
              <a:buSzPts val="1100"/>
              <a:buNone/>
              <a:defRPr sz="1100">
                <a:solidFill>
                  <a:schemeClr val="accent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spTree>
      <p:nvGrpSpPr>
        <p:cNvPr id="23" name="Shape 23"/>
        <p:cNvGrpSpPr/>
        <p:nvPr/>
      </p:nvGrpSpPr>
      <p:grpSpPr>
        <a:xfrm>
          <a:off x="0" y="0"/>
          <a:ext cx="0" cy="0"/>
          <a:chOff x="0" y="0"/>
          <a:chExt cx="0" cy="0"/>
        </a:xfrm>
      </p:grpSpPr>
      <p:sp>
        <p:nvSpPr>
          <p:cNvPr id="24" name="Google Shape;24;p12"/>
          <p:cNvSpPr txBox="1"/>
          <p:nvPr>
            <p:ph type="ctrTitle"/>
          </p:nvPr>
        </p:nvSpPr>
        <p:spPr>
          <a:xfrm>
            <a:off x="1413407" y="1176850"/>
            <a:ext cx="4209300" cy="85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4800"/>
              <a:buNone/>
              <a:defRPr sz="4800">
                <a:solidFill>
                  <a:schemeClr val="accent3"/>
                </a:solidFill>
              </a:defRPr>
            </a:lvl1pPr>
            <a:lvl2pPr lvl="1" algn="l">
              <a:lnSpc>
                <a:spcPct val="100000"/>
              </a:lnSpc>
              <a:spcBef>
                <a:spcPts val="0"/>
              </a:spcBef>
              <a:spcAft>
                <a:spcPts val="0"/>
              </a:spcAft>
              <a:buClr>
                <a:schemeClr val="accent3"/>
              </a:buClr>
              <a:buSzPts val="4800"/>
              <a:buNone/>
              <a:defRPr sz="4800">
                <a:solidFill>
                  <a:schemeClr val="accent3"/>
                </a:solidFill>
              </a:defRPr>
            </a:lvl2pPr>
            <a:lvl3pPr lvl="2" algn="l">
              <a:lnSpc>
                <a:spcPct val="100000"/>
              </a:lnSpc>
              <a:spcBef>
                <a:spcPts val="0"/>
              </a:spcBef>
              <a:spcAft>
                <a:spcPts val="0"/>
              </a:spcAft>
              <a:buClr>
                <a:schemeClr val="accent3"/>
              </a:buClr>
              <a:buSzPts val="4800"/>
              <a:buNone/>
              <a:defRPr sz="4800">
                <a:solidFill>
                  <a:schemeClr val="accent3"/>
                </a:solidFill>
              </a:defRPr>
            </a:lvl3pPr>
            <a:lvl4pPr lvl="3" algn="l">
              <a:lnSpc>
                <a:spcPct val="100000"/>
              </a:lnSpc>
              <a:spcBef>
                <a:spcPts val="0"/>
              </a:spcBef>
              <a:spcAft>
                <a:spcPts val="0"/>
              </a:spcAft>
              <a:buClr>
                <a:schemeClr val="accent3"/>
              </a:buClr>
              <a:buSzPts val="4800"/>
              <a:buNone/>
              <a:defRPr sz="4800">
                <a:solidFill>
                  <a:schemeClr val="accent3"/>
                </a:solidFill>
              </a:defRPr>
            </a:lvl4pPr>
            <a:lvl5pPr lvl="4" algn="l">
              <a:lnSpc>
                <a:spcPct val="100000"/>
              </a:lnSpc>
              <a:spcBef>
                <a:spcPts val="0"/>
              </a:spcBef>
              <a:spcAft>
                <a:spcPts val="0"/>
              </a:spcAft>
              <a:buClr>
                <a:schemeClr val="accent3"/>
              </a:buClr>
              <a:buSzPts val="4800"/>
              <a:buNone/>
              <a:defRPr sz="4800">
                <a:solidFill>
                  <a:schemeClr val="accent3"/>
                </a:solidFill>
              </a:defRPr>
            </a:lvl5pPr>
            <a:lvl6pPr lvl="5" algn="l">
              <a:lnSpc>
                <a:spcPct val="100000"/>
              </a:lnSpc>
              <a:spcBef>
                <a:spcPts val="0"/>
              </a:spcBef>
              <a:spcAft>
                <a:spcPts val="0"/>
              </a:spcAft>
              <a:buClr>
                <a:schemeClr val="accent3"/>
              </a:buClr>
              <a:buSzPts val="4800"/>
              <a:buNone/>
              <a:defRPr sz="4800">
                <a:solidFill>
                  <a:schemeClr val="accent3"/>
                </a:solidFill>
              </a:defRPr>
            </a:lvl6pPr>
            <a:lvl7pPr lvl="6" algn="l">
              <a:lnSpc>
                <a:spcPct val="100000"/>
              </a:lnSpc>
              <a:spcBef>
                <a:spcPts val="0"/>
              </a:spcBef>
              <a:spcAft>
                <a:spcPts val="0"/>
              </a:spcAft>
              <a:buClr>
                <a:schemeClr val="accent3"/>
              </a:buClr>
              <a:buSzPts val="4800"/>
              <a:buNone/>
              <a:defRPr sz="4800">
                <a:solidFill>
                  <a:schemeClr val="accent3"/>
                </a:solidFill>
              </a:defRPr>
            </a:lvl7pPr>
            <a:lvl8pPr lvl="7" algn="l">
              <a:lnSpc>
                <a:spcPct val="100000"/>
              </a:lnSpc>
              <a:spcBef>
                <a:spcPts val="0"/>
              </a:spcBef>
              <a:spcAft>
                <a:spcPts val="0"/>
              </a:spcAft>
              <a:buClr>
                <a:schemeClr val="accent3"/>
              </a:buClr>
              <a:buSzPts val="4800"/>
              <a:buNone/>
              <a:defRPr sz="4800">
                <a:solidFill>
                  <a:schemeClr val="accent3"/>
                </a:solidFill>
              </a:defRPr>
            </a:lvl8pPr>
            <a:lvl9pPr lvl="8" algn="l">
              <a:lnSpc>
                <a:spcPct val="100000"/>
              </a:lnSpc>
              <a:spcBef>
                <a:spcPts val="0"/>
              </a:spcBef>
              <a:spcAft>
                <a:spcPts val="0"/>
              </a:spcAft>
              <a:buClr>
                <a:schemeClr val="accent3"/>
              </a:buClr>
              <a:buSzPts val="4800"/>
              <a:buNone/>
              <a:defRPr sz="4800">
                <a:solidFill>
                  <a:schemeClr val="accent3"/>
                </a:solidFill>
              </a:defRPr>
            </a:lvl9pPr>
          </a:lstStyle>
          <a:p/>
        </p:txBody>
      </p:sp>
      <p:sp>
        <p:nvSpPr>
          <p:cNvPr id="25" name="Google Shape;25;p12"/>
          <p:cNvSpPr txBox="1"/>
          <p:nvPr>
            <p:ph idx="1" type="subTitle"/>
          </p:nvPr>
        </p:nvSpPr>
        <p:spPr>
          <a:xfrm flipH="1">
            <a:off x="1413407" y="2074700"/>
            <a:ext cx="4423200" cy="111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26" name="Shape 2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2">
    <p:bg>
      <p:bgPr>
        <a:noFill/>
      </p:bgPr>
    </p:bg>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matic SC"/>
              <a:buNone/>
              <a:defRPr b="1" i="0" sz="2800" u="none" cap="none" strike="noStrike">
                <a:solidFill>
                  <a:schemeClr val="dk1"/>
                </a:solidFill>
                <a:latin typeface="Amatic SC"/>
                <a:ea typeface="Amatic SC"/>
                <a:cs typeface="Amatic SC"/>
                <a:sym typeface="Amatic SC"/>
              </a:defRPr>
            </a:lvl1pPr>
            <a:lvl2pPr lvl="1" marR="0" rtl="0" algn="l">
              <a:lnSpc>
                <a:spcPct val="100000"/>
              </a:lnSpc>
              <a:spcBef>
                <a:spcPts val="0"/>
              </a:spcBef>
              <a:spcAft>
                <a:spcPts val="0"/>
              </a:spcAft>
              <a:buClr>
                <a:schemeClr val="dk1"/>
              </a:buClr>
              <a:buSzPts val="2800"/>
              <a:buFont typeface="Amatic SC"/>
              <a:buNone/>
              <a:defRPr b="1" i="0" sz="2800" u="none" cap="none" strike="noStrike">
                <a:solidFill>
                  <a:schemeClr val="dk1"/>
                </a:solidFill>
                <a:latin typeface="Amatic SC"/>
                <a:ea typeface="Amatic SC"/>
                <a:cs typeface="Amatic SC"/>
                <a:sym typeface="Amatic SC"/>
              </a:defRPr>
            </a:lvl2pPr>
            <a:lvl3pPr lvl="2" marR="0" rtl="0" algn="l">
              <a:lnSpc>
                <a:spcPct val="100000"/>
              </a:lnSpc>
              <a:spcBef>
                <a:spcPts val="0"/>
              </a:spcBef>
              <a:spcAft>
                <a:spcPts val="0"/>
              </a:spcAft>
              <a:buClr>
                <a:schemeClr val="dk1"/>
              </a:buClr>
              <a:buSzPts val="2800"/>
              <a:buFont typeface="Amatic SC"/>
              <a:buNone/>
              <a:defRPr b="1" i="0" sz="2800" u="none" cap="none" strike="noStrike">
                <a:solidFill>
                  <a:schemeClr val="dk1"/>
                </a:solidFill>
                <a:latin typeface="Amatic SC"/>
                <a:ea typeface="Amatic SC"/>
                <a:cs typeface="Amatic SC"/>
                <a:sym typeface="Amatic SC"/>
              </a:defRPr>
            </a:lvl3pPr>
            <a:lvl4pPr lvl="3" marR="0" rtl="0" algn="l">
              <a:lnSpc>
                <a:spcPct val="100000"/>
              </a:lnSpc>
              <a:spcBef>
                <a:spcPts val="0"/>
              </a:spcBef>
              <a:spcAft>
                <a:spcPts val="0"/>
              </a:spcAft>
              <a:buClr>
                <a:schemeClr val="dk1"/>
              </a:buClr>
              <a:buSzPts val="2800"/>
              <a:buFont typeface="Amatic SC"/>
              <a:buNone/>
              <a:defRPr b="1" i="0" sz="2800" u="none" cap="none" strike="noStrike">
                <a:solidFill>
                  <a:schemeClr val="dk1"/>
                </a:solidFill>
                <a:latin typeface="Amatic SC"/>
                <a:ea typeface="Amatic SC"/>
                <a:cs typeface="Amatic SC"/>
                <a:sym typeface="Amatic SC"/>
              </a:defRPr>
            </a:lvl4pPr>
            <a:lvl5pPr lvl="4" marR="0" rtl="0" algn="l">
              <a:lnSpc>
                <a:spcPct val="100000"/>
              </a:lnSpc>
              <a:spcBef>
                <a:spcPts val="0"/>
              </a:spcBef>
              <a:spcAft>
                <a:spcPts val="0"/>
              </a:spcAft>
              <a:buClr>
                <a:schemeClr val="dk1"/>
              </a:buClr>
              <a:buSzPts val="2800"/>
              <a:buFont typeface="Amatic SC"/>
              <a:buNone/>
              <a:defRPr b="1" i="0" sz="2800" u="none" cap="none" strike="noStrike">
                <a:solidFill>
                  <a:schemeClr val="dk1"/>
                </a:solidFill>
                <a:latin typeface="Amatic SC"/>
                <a:ea typeface="Amatic SC"/>
                <a:cs typeface="Amatic SC"/>
                <a:sym typeface="Amatic SC"/>
              </a:defRPr>
            </a:lvl5pPr>
            <a:lvl6pPr lvl="5" marR="0" rtl="0" algn="l">
              <a:lnSpc>
                <a:spcPct val="100000"/>
              </a:lnSpc>
              <a:spcBef>
                <a:spcPts val="0"/>
              </a:spcBef>
              <a:spcAft>
                <a:spcPts val="0"/>
              </a:spcAft>
              <a:buClr>
                <a:schemeClr val="dk1"/>
              </a:buClr>
              <a:buSzPts val="2800"/>
              <a:buFont typeface="Amatic SC"/>
              <a:buNone/>
              <a:defRPr b="1" i="0" sz="2800" u="none" cap="none" strike="noStrike">
                <a:solidFill>
                  <a:schemeClr val="dk1"/>
                </a:solidFill>
                <a:latin typeface="Amatic SC"/>
                <a:ea typeface="Amatic SC"/>
                <a:cs typeface="Amatic SC"/>
                <a:sym typeface="Amatic SC"/>
              </a:defRPr>
            </a:lvl6pPr>
            <a:lvl7pPr lvl="6" marR="0" rtl="0" algn="l">
              <a:lnSpc>
                <a:spcPct val="100000"/>
              </a:lnSpc>
              <a:spcBef>
                <a:spcPts val="0"/>
              </a:spcBef>
              <a:spcAft>
                <a:spcPts val="0"/>
              </a:spcAft>
              <a:buClr>
                <a:schemeClr val="dk1"/>
              </a:buClr>
              <a:buSzPts val="2800"/>
              <a:buFont typeface="Amatic SC"/>
              <a:buNone/>
              <a:defRPr b="1" i="0" sz="2800" u="none" cap="none" strike="noStrike">
                <a:solidFill>
                  <a:schemeClr val="dk1"/>
                </a:solidFill>
                <a:latin typeface="Amatic SC"/>
                <a:ea typeface="Amatic SC"/>
                <a:cs typeface="Amatic SC"/>
                <a:sym typeface="Amatic SC"/>
              </a:defRPr>
            </a:lvl7pPr>
            <a:lvl8pPr lvl="7" marR="0" rtl="0" algn="l">
              <a:lnSpc>
                <a:spcPct val="100000"/>
              </a:lnSpc>
              <a:spcBef>
                <a:spcPts val="0"/>
              </a:spcBef>
              <a:spcAft>
                <a:spcPts val="0"/>
              </a:spcAft>
              <a:buClr>
                <a:schemeClr val="dk1"/>
              </a:buClr>
              <a:buSzPts val="2800"/>
              <a:buFont typeface="Amatic SC"/>
              <a:buNone/>
              <a:defRPr b="1" i="0" sz="2800" u="none" cap="none" strike="noStrike">
                <a:solidFill>
                  <a:schemeClr val="dk1"/>
                </a:solidFill>
                <a:latin typeface="Amatic SC"/>
                <a:ea typeface="Amatic SC"/>
                <a:cs typeface="Amatic SC"/>
                <a:sym typeface="Amatic SC"/>
              </a:defRPr>
            </a:lvl8pPr>
            <a:lvl9pPr lvl="8" marR="0" rtl="0" algn="l">
              <a:lnSpc>
                <a:spcPct val="100000"/>
              </a:lnSpc>
              <a:spcBef>
                <a:spcPts val="0"/>
              </a:spcBef>
              <a:spcAft>
                <a:spcPts val="0"/>
              </a:spcAft>
              <a:buClr>
                <a:schemeClr val="dk1"/>
              </a:buClr>
              <a:buSzPts val="2800"/>
              <a:buFont typeface="Amatic SC"/>
              <a:buNone/>
              <a:defRPr b="1" i="0" sz="2800" u="none" cap="none" strike="noStrike">
                <a:solidFill>
                  <a:schemeClr val="dk1"/>
                </a:solidFill>
                <a:latin typeface="Amatic SC"/>
                <a:ea typeface="Amatic SC"/>
                <a:cs typeface="Amatic SC"/>
                <a:sym typeface="Amatic SC"/>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1.jpg"/><Relationship Id="rId6"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chart" Target="../charts/chart1.xml"/><Relationship Id="rId5" Type="http://schemas.openxmlformats.org/officeDocument/2006/relationships/chart" Target="../charts/chart2.xml"/><Relationship Id="rId6" Type="http://schemas.openxmlformats.org/officeDocument/2006/relationships/chart" Target="../charts/chart3.xml"/><Relationship Id="rId7" Type="http://schemas.openxmlformats.org/officeDocument/2006/relationships/chart" Target="../charts/char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chart" Target="../charts/chart5.xml"/><Relationship Id="rId5" Type="http://schemas.openxmlformats.org/officeDocument/2006/relationships/chart" Target="../charts/char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 name="Shape 31"/>
        <p:cNvGrpSpPr/>
        <p:nvPr/>
      </p:nvGrpSpPr>
      <p:grpSpPr>
        <a:xfrm>
          <a:off x="0" y="0"/>
          <a:ext cx="0" cy="0"/>
          <a:chOff x="0" y="0"/>
          <a:chExt cx="0" cy="0"/>
        </a:xfrm>
      </p:grpSpPr>
      <p:grpSp>
        <p:nvGrpSpPr>
          <p:cNvPr id="32" name="Google Shape;32;p1"/>
          <p:cNvGrpSpPr/>
          <p:nvPr/>
        </p:nvGrpSpPr>
        <p:grpSpPr>
          <a:xfrm>
            <a:off x="5270800" y="-17650"/>
            <a:ext cx="3873050" cy="5165300"/>
            <a:chOff x="5270800" y="-17650"/>
            <a:chExt cx="3873050" cy="5165300"/>
          </a:xfrm>
        </p:grpSpPr>
        <p:sp>
          <p:nvSpPr>
            <p:cNvPr id="33" name="Google Shape;33;p1"/>
            <p:cNvSpPr/>
            <p:nvPr/>
          </p:nvSpPr>
          <p:spPr>
            <a:xfrm>
              <a:off x="5270800" y="-17650"/>
              <a:ext cx="2198752" cy="5161174"/>
            </a:xfrm>
            <a:custGeom>
              <a:rect b="b" l="l" r="r" t="t"/>
              <a:pathLst>
                <a:path extrusionOk="0" h="209442" w="89226">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rgbClr val="4C73EB">
                <a:alpha val="4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
            <p:cNvSpPr/>
            <p:nvPr/>
          </p:nvSpPr>
          <p:spPr>
            <a:xfrm>
              <a:off x="7469550" y="-13550"/>
              <a:ext cx="1674300" cy="5161200"/>
            </a:xfrm>
            <a:prstGeom prst="rect">
              <a:avLst/>
            </a:prstGeom>
            <a:solidFill>
              <a:srgbClr val="4C73EB">
                <a:alpha val="4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 name="Google Shape;35;p1"/>
          <p:cNvSpPr/>
          <p:nvPr/>
        </p:nvSpPr>
        <p:spPr>
          <a:xfrm>
            <a:off x="3397900" y="1103455"/>
            <a:ext cx="4007400" cy="2868000"/>
          </a:xfrm>
          <a:prstGeom prst="round2DiagRect">
            <a:avLst>
              <a:gd fmla="val 282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
          <p:cNvSpPr txBox="1"/>
          <p:nvPr>
            <p:ph idx="1" type="subTitle"/>
          </p:nvPr>
        </p:nvSpPr>
        <p:spPr>
          <a:xfrm flipH="1">
            <a:off x="3446248" y="2942882"/>
            <a:ext cx="3783131" cy="105695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US" sz="1600">
                <a:solidFill>
                  <a:schemeClr val="accent1"/>
                </a:solidFill>
              </a:rPr>
              <a:t>Team D In-Person MSBA</a:t>
            </a:r>
            <a:endParaRPr/>
          </a:p>
          <a:p>
            <a:pPr indent="0" lvl="0" marL="0" rtl="0" algn="ctr">
              <a:lnSpc>
                <a:spcPct val="100000"/>
              </a:lnSpc>
              <a:spcBef>
                <a:spcPts val="0"/>
              </a:spcBef>
              <a:spcAft>
                <a:spcPts val="0"/>
              </a:spcAft>
              <a:buSzPts val="1400"/>
              <a:buNone/>
            </a:pPr>
            <a:r>
              <a:t/>
            </a:r>
            <a:endParaRPr sz="700">
              <a:solidFill>
                <a:schemeClr val="accent1"/>
              </a:solidFill>
            </a:endParaRPr>
          </a:p>
          <a:p>
            <a:pPr indent="0" lvl="0" marL="0" rtl="0" algn="ctr">
              <a:lnSpc>
                <a:spcPct val="100000"/>
              </a:lnSpc>
              <a:spcBef>
                <a:spcPts val="0"/>
              </a:spcBef>
              <a:spcAft>
                <a:spcPts val="0"/>
              </a:spcAft>
              <a:buSzPts val="1400"/>
              <a:buNone/>
            </a:pPr>
            <a:r>
              <a:rPr lang="en-US">
                <a:solidFill>
                  <a:schemeClr val="accent1"/>
                </a:solidFill>
              </a:rPr>
              <a:t>Jessica Zhang, David Chen Lee, Jerry Yang, Himangini Banwari, Michael Chung</a:t>
            </a:r>
            <a:endParaRPr/>
          </a:p>
          <a:p>
            <a:pPr indent="0" lvl="0" marL="0" rtl="0" algn="ctr">
              <a:lnSpc>
                <a:spcPct val="100000"/>
              </a:lnSpc>
              <a:spcBef>
                <a:spcPts val="0"/>
              </a:spcBef>
              <a:spcAft>
                <a:spcPts val="0"/>
              </a:spcAft>
              <a:buSzPts val="1400"/>
              <a:buNone/>
            </a:pPr>
            <a:br>
              <a:rPr lang="en-US">
                <a:solidFill>
                  <a:schemeClr val="accent1"/>
                </a:solidFill>
              </a:rPr>
            </a:br>
            <a:endParaRPr>
              <a:solidFill>
                <a:schemeClr val="accent1"/>
              </a:solidFill>
            </a:endParaRPr>
          </a:p>
        </p:txBody>
      </p:sp>
      <p:sp>
        <p:nvSpPr>
          <p:cNvPr id="37" name="Google Shape;37;p1"/>
          <p:cNvSpPr txBox="1"/>
          <p:nvPr>
            <p:ph type="ctrTitle"/>
          </p:nvPr>
        </p:nvSpPr>
        <p:spPr>
          <a:xfrm flipH="1">
            <a:off x="3640714" y="1099329"/>
            <a:ext cx="3394200" cy="1871931"/>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US">
                <a:solidFill>
                  <a:schemeClr val="accent1"/>
                </a:solidFill>
              </a:rPr>
              <a:t>Wegman’s Greek Yogurt</a:t>
            </a:r>
            <a:endParaRPr>
              <a:solidFill>
                <a:schemeClr val="accent1"/>
              </a:solidFill>
              <a:latin typeface="Saira ExtraCondensed SemiBold"/>
              <a:ea typeface="Saira ExtraCondensed SemiBold"/>
              <a:cs typeface="Saira ExtraCondensed SemiBold"/>
              <a:sym typeface="Saira ExtraCondensed SemiBold"/>
            </a:endParaRPr>
          </a:p>
        </p:txBody>
      </p:sp>
      <p:pic>
        <p:nvPicPr>
          <p:cNvPr descr="Ralphs - Oikos Banana Cream Greek Yogurt, 5.3 oz" id="38" name="Google Shape;38;p1"/>
          <p:cNvPicPr preferRelativeResize="0"/>
          <p:nvPr/>
        </p:nvPicPr>
        <p:blipFill rotWithShape="1">
          <a:blip r:embed="rId4">
            <a:alphaModFix/>
          </a:blip>
          <a:srcRect b="0" l="0" r="0" t="0"/>
          <a:stretch/>
        </p:blipFill>
        <p:spPr>
          <a:xfrm>
            <a:off x="-7404" y="3280137"/>
            <a:ext cx="1863363" cy="1863363"/>
          </a:xfrm>
          <a:prstGeom prst="rect">
            <a:avLst/>
          </a:prstGeom>
          <a:noFill/>
          <a:ln>
            <a:noFill/>
          </a:ln>
        </p:spPr>
      </p:pic>
      <p:pic>
        <p:nvPicPr>
          <p:cNvPr descr="Fage Total Classic Greek Yogurt Plain" id="39" name="Google Shape;39;p1"/>
          <p:cNvPicPr preferRelativeResize="0"/>
          <p:nvPr/>
        </p:nvPicPr>
        <p:blipFill rotWithShape="1">
          <a:blip r:embed="rId5">
            <a:alphaModFix/>
          </a:blip>
          <a:srcRect b="0" l="0" r="0" t="0"/>
          <a:stretch/>
        </p:blipFill>
        <p:spPr>
          <a:xfrm>
            <a:off x="-1" y="0"/>
            <a:ext cx="1855961" cy="1855961"/>
          </a:xfrm>
          <a:prstGeom prst="rect">
            <a:avLst/>
          </a:prstGeom>
          <a:noFill/>
          <a:ln>
            <a:noFill/>
          </a:ln>
        </p:spPr>
      </p:pic>
      <p:pic>
        <p:nvPicPr>
          <p:cNvPr descr="NYC Grocery Delivery - Yogurt - Chobani Greek Yogurt Non-Fat, Blueberry" id="40" name="Google Shape;40;p1"/>
          <p:cNvPicPr preferRelativeResize="0"/>
          <p:nvPr/>
        </p:nvPicPr>
        <p:blipFill rotWithShape="1">
          <a:blip r:embed="rId6">
            <a:alphaModFix/>
          </a:blip>
          <a:srcRect b="0" l="0" r="0" t="0"/>
          <a:stretch/>
        </p:blipFill>
        <p:spPr>
          <a:xfrm>
            <a:off x="-1" y="1695745"/>
            <a:ext cx="1855961" cy="18559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pic>
        <p:nvPicPr>
          <p:cNvPr id="45" name="Google Shape;45;p2"/>
          <p:cNvPicPr preferRelativeResize="0"/>
          <p:nvPr/>
        </p:nvPicPr>
        <p:blipFill rotWithShape="1">
          <a:blip r:embed="rId3">
            <a:alphaModFix/>
          </a:blip>
          <a:srcRect b="0" l="0" r="12541" t="0"/>
          <a:stretch/>
        </p:blipFill>
        <p:spPr>
          <a:xfrm>
            <a:off x="3269973" y="1161630"/>
            <a:ext cx="2245187" cy="3181770"/>
          </a:xfrm>
          <a:prstGeom prst="rect">
            <a:avLst/>
          </a:prstGeom>
          <a:noFill/>
          <a:ln>
            <a:noFill/>
          </a:ln>
        </p:spPr>
      </p:pic>
      <p:sp>
        <p:nvSpPr>
          <p:cNvPr id="46" name="Google Shape;46;p2"/>
          <p:cNvSpPr txBox="1"/>
          <p:nvPr>
            <p:ph type="ctrTitle"/>
          </p:nvPr>
        </p:nvSpPr>
        <p:spPr>
          <a:xfrm>
            <a:off x="1540565" y="142424"/>
            <a:ext cx="5321869"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3"/>
              </a:buClr>
              <a:buSzPts val="3000"/>
              <a:buNone/>
            </a:pPr>
            <a:r>
              <a:rPr lang="en-US" sz="2800">
                <a:latin typeface="Cutive"/>
                <a:ea typeface="Cutive"/>
                <a:cs typeface="Cutive"/>
                <a:sym typeface="Cutive"/>
              </a:rPr>
              <a:t>Text Mining On Feature Extraction</a:t>
            </a:r>
            <a:endParaRPr sz="2800">
              <a:latin typeface="Cutive"/>
              <a:ea typeface="Cutive"/>
              <a:cs typeface="Cutive"/>
              <a:sym typeface="Cutive"/>
            </a:endParaRPr>
          </a:p>
        </p:txBody>
      </p:sp>
      <p:sp>
        <p:nvSpPr>
          <p:cNvPr id="47" name="Google Shape;47;p2"/>
          <p:cNvSpPr txBox="1"/>
          <p:nvPr/>
        </p:nvSpPr>
        <p:spPr>
          <a:xfrm>
            <a:off x="686002" y="412962"/>
            <a:ext cx="1403700" cy="2625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b="1" i="0" lang="en-US" sz="2000" u="none" cap="none" strike="noStrike">
                <a:solidFill>
                  <a:schemeClr val="accent3"/>
                </a:solidFill>
                <a:latin typeface="Amatic SC"/>
                <a:ea typeface="Amatic SC"/>
                <a:cs typeface="Amatic SC"/>
                <a:sym typeface="Amatic SC"/>
              </a:rPr>
              <a:t>Cook Normal Sum</a:t>
            </a:r>
            <a:endParaRPr b="1" i="0" sz="2000" u="none" cap="none" strike="noStrike">
              <a:solidFill>
                <a:schemeClr val="accent3"/>
              </a:solidFill>
              <a:latin typeface="Amatic SC"/>
              <a:ea typeface="Amatic SC"/>
              <a:cs typeface="Amatic SC"/>
              <a:sym typeface="Amatic SC"/>
            </a:endParaRPr>
          </a:p>
          <a:p>
            <a:pPr indent="0" lvl="0" marL="0" marR="0" rtl="0" algn="r">
              <a:lnSpc>
                <a:spcPct val="100000"/>
              </a:lnSpc>
              <a:spcBef>
                <a:spcPts val="0"/>
              </a:spcBef>
              <a:spcAft>
                <a:spcPts val="0"/>
              </a:spcAft>
              <a:buClr>
                <a:srgbClr val="000000"/>
              </a:buClr>
              <a:buSzPts val="2000"/>
              <a:buFont typeface="Arial"/>
              <a:buNone/>
            </a:pPr>
            <a:r>
              <a:t/>
            </a:r>
            <a:endParaRPr b="1" i="0" sz="2000" u="none" cap="none" strike="noStrike">
              <a:solidFill>
                <a:schemeClr val="accent3"/>
              </a:solidFill>
              <a:latin typeface="Amatic SC"/>
              <a:ea typeface="Amatic SC"/>
              <a:cs typeface="Amatic SC"/>
              <a:sym typeface="Amatic SC"/>
            </a:endParaRPr>
          </a:p>
        </p:txBody>
      </p:sp>
      <p:graphicFrame>
        <p:nvGraphicFramePr>
          <p:cNvPr id="48" name="Google Shape;48;p2"/>
          <p:cNvGraphicFramePr/>
          <p:nvPr/>
        </p:nvGraphicFramePr>
        <p:xfrm>
          <a:off x="-144074" y="519145"/>
          <a:ext cx="3327007" cy="2295287"/>
        </p:xfrm>
        <a:graphic>
          <a:graphicData uri="http://schemas.openxmlformats.org/drawingml/2006/chart">
            <c:chart r:id="rId4"/>
          </a:graphicData>
        </a:graphic>
      </p:graphicFrame>
      <p:sp>
        <p:nvSpPr>
          <p:cNvPr id="49" name="Google Shape;49;p2"/>
          <p:cNvSpPr txBox="1"/>
          <p:nvPr/>
        </p:nvSpPr>
        <p:spPr>
          <a:xfrm>
            <a:off x="549383" y="2944374"/>
            <a:ext cx="1862147" cy="2625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b="1" i="0" lang="en-US" sz="2000" u="none" cap="none" strike="noStrike">
                <a:solidFill>
                  <a:schemeClr val="accent3"/>
                </a:solidFill>
                <a:latin typeface="Amatic SC"/>
                <a:ea typeface="Amatic SC"/>
                <a:cs typeface="Amatic SC"/>
                <a:sym typeface="Amatic SC"/>
              </a:rPr>
              <a:t>noncook Normal Sum</a:t>
            </a:r>
            <a:endParaRPr/>
          </a:p>
          <a:p>
            <a:pPr indent="0" lvl="0" marL="0" marR="0" rtl="0" algn="r">
              <a:lnSpc>
                <a:spcPct val="100000"/>
              </a:lnSpc>
              <a:spcBef>
                <a:spcPts val="0"/>
              </a:spcBef>
              <a:spcAft>
                <a:spcPts val="0"/>
              </a:spcAft>
              <a:buClr>
                <a:srgbClr val="000000"/>
              </a:buClr>
              <a:buSzPts val="2000"/>
              <a:buFont typeface="Arial"/>
              <a:buNone/>
            </a:pPr>
            <a:r>
              <a:t/>
            </a:r>
            <a:endParaRPr b="1" i="0" sz="2000" u="none" cap="none" strike="noStrike">
              <a:solidFill>
                <a:schemeClr val="accent3"/>
              </a:solidFill>
              <a:latin typeface="Amatic SC"/>
              <a:ea typeface="Amatic SC"/>
              <a:cs typeface="Amatic SC"/>
              <a:sym typeface="Amatic SC"/>
            </a:endParaRPr>
          </a:p>
        </p:txBody>
      </p:sp>
      <p:cxnSp>
        <p:nvCxnSpPr>
          <p:cNvPr id="50" name="Google Shape;50;p2"/>
          <p:cNvCxnSpPr/>
          <p:nvPr/>
        </p:nvCxnSpPr>
        <p:spPr>
          <a:xfrm>
            <a:off x="2135436" y="648451"/>
            <a:ext cx="1800600" cy="1542300"/>
          </a:xfrm>
          <a:prstGeom prst="curvedConnector3">
            <a:avLst>
              <a:gd fmla="val 70971" name="adj1"/>
            </a:avLst>
          </a:prstGeom>
          <a:noFill/>
          <a:ln cap="flat" cmpd="sng" w="19050">
            <a:solidFill>
              <a:schemeClr val="accent2"/>
            </a:solidFill>
            <a:prstDash val="solid"/>
            <a:round/>
            <a:headEnd len="sm" w="sm" type="none"/>
            <a:tailEnd len="sm" w="sm" type="none"/>
          </a:ln>
        </p:spPr>
      </p:cxnSp>
      <p:cxnSp>
        <p:nvCxnSpPr>
          <p:cNvPr id="51" name="Google Shape;51;p2"/>
          <p:cNvCxnSpPr/>
          <p:nvPr/>
        </p:nvCxnSpPr>
        <p:spPr>
          <a:xfrm>
            <a:off x="2471164" y="3138848"/>
            <a:ext cx="1763100" cy="891600"/>
          </a:xfrm>
          <a:prstGeom prst="curvedConnector3">
            <a:avLst>
              <a:gd fmla="val 49996" name="adj1"/>
            </a:avLst>
          </a:prstGeom>
          <a:noFill/>
          <a:ln cap="flat" cmpd="sng" w="19050">
            <a:solidFill>
              <a:schemeClr val="accent2"/>
            </a:solidFill>
            <a:prstDash val="solid"/>
            <a:round/>
            <a:headEnd len="sm" w="sm" type="none"/>
            <a:tailEnd len="sm" w="sm" type="none"/>
          </a:ln>
        </p:spPr>
      </p:cxnSp>
      <p:sp>
        <p:nvSpPr>
          <p:cNvPr id="52" name="Google Shape;52;p2"/>
          <p:cNvSpPr txBox="1"/>
          <p:nvPr/>
        </p:nvSpPr>
        <p:spPr>
          <a:xfrm>
            <a:off x="6623764" y="311389"/>
            <a:ext cx="2147670" cy="2625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1" i="0" lang="en-US" sz="2000" u="none" cap="none" strike="noStrike">
                <a:solidFill>
                  <a:schemeClr val="accent3"/>
                </a:solidFill>
                <a:latin typeface="Amatic SC"/>
                <a:ea typeface="Amatic SC"/>
                <a:cs typeface="Amatic SC"/>
                <a:sym typeface="Amatic SC"/>
              </a:rPr>
              <a:t>Cook </a:t>
            </a:r>
            <a:r>
              <a:rPr b="1" lang="en-US" sz="2000">
                <a:solidFill>
                  <a:schemeClr val="accent3"/>
                </a:solidFill>
                <a:latin typeface="Amatic SC"/>
                <a:ea typeface="Amatic SC"/>
                <a:cs typeface="Amatic SC"/>
                <a:sym typeface="Amatic SC"/>
              </a:rPr>
              <a:t>People</a:t>
            </a:r>
            <a:r>
              <a:rPr b="1" i="0" lang="en-US" sz="2000" u="none" cap="none" strike="noStrike">
                <a:solidFill>
                  <a:schemeClr val="accent3"/>
                </a:solidFill>
                <a:latin typeface="Amatic SC"/>
                <a:ea typeface="Amatic SC"/>
                <a:cs typeface="Amatic SC"/>
                <a:sym typeface="Amatic SC"/>
              </a:rPr>
              <a:t> Weighted Sum</a:t>
            </a:r>
            <a:endParaRPr/>
          </a:p>
        </p:txBody>
      </p:sp>
      <p:sp>
        <p:nvSpPr>
          <p:cNvPr id="53" name="Google Shape;53;p2"/>
          <p:cNvSpPr txBox="1"/>
          <p:nvPr/>
        </p:nvSpPr>
        <p:spPr>
          <a:xfrm>
            <a:off x="6660576" y="2926200"/>
            <a:ext cx="2553936" cy="2625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1" i="0" lang="en-US" sz="2000" u="none" cap="none" strike="noStrike">
                <a:solidFill>
                  <a:schemeClr val="accent3"/>
                </a:solidFill>
                <a:latin typeface="Amatic SC"/>
                <a:ea typeface="Amatic SC"/>
                <a:cs typeface="Amatic SC"/>
                <a:sym typeface="Amatic SC"/>
              </a:rPr>
              <a:t>Noncook People Weighted Sum</a:t>
            </a:r>
            <a:endParaRPr/>
          </a:p>
          <a:p>
            <a:pPr indent="0" lvl="0" marL="0" marR="0" rtl="0" algn="l">
              <a:lnSpc>
                <a:spcPct val="100000"/>
              </a:lnSpc>
              <a:spcBef>
                <a:spcPts val="0"/>
              </a:spcBef>
              <a:spcAft>
                <a:spcPts val="0"/>
              </a:spcAft>
              <a:buNone/>
            </a:pPr>
            <a:r>
              <a:t/>
            </a:r>
            <a:endParaRPr b="1" i="0" sz="2000" u="none" cap="none" strike="noStrike">
              <a:solidFill>
                <a:schemeClr val="accent3"/>
              </a:solidFill>
              <a:latin typeface="Amatic SC"/>
              <a:ea typeface="Amatic SC"/>
              <a:cs typeface="Amatic SC"/>
              <a:sym typeface="Amatic SC"/>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accent3"/>
              </a:solidFill>
              <a:latin typeface="Amatic SC"/>
              <a:ea typeface="Amatic SC"/>
              <a:cs typeface="Amatic SC"/>
              <a:sym typeface="Amatic SC"/>
            </a:endParaRPr>
          </a:p>
        </p:txBody>
      </p:sp>
      <p:sp>
        <p:nvSpPr>
          <p:cNvPr id="54" name="Google Shape;54;p2"/>
          <p:cNvSpPr txBox="1"/>
          <p:nvPr/>
        </p:nvSpPr>
        <p:spPr>
          <a:xfrm>
            <a:off x="7400987" y="3321229"/>
            <a:ext cx="1931854" cy="861600"/>
          </a:xfrm>
          <a:prstGeom prst="rect">
            <a:avLst/>
          </a:prstGeom>
          <a:noFill/>
          <a:ln>
            <a:noFill/>
          </a:ln>
        </p:spPr>
        <p:txBody>
          <a:bodyPr anchorCtr="0" anchor="t" bIns="0" lIns="0" spcFirstLastPara="1" rIns="0" wrap="square" tIns="6350">
            <a:noAutofit/>
          </a:bodyPr>
          <a:lstStyle/>
          <a:p>
            <a:pPr indent="0" lvl="0" marL="0" marR="0" rtl="0" algn="l">
              <a:lnSpc>
                <a:spcPct val="115000"/>
              </a:lnSpc>
              <a:spcBef>
                <a:spcPts val="0"/>
              </a:spcBef>
              <a:spcAft>
                <a:spcPts val="0"/>
              </a:spcAft>
              <a:buNone/>
            </a:pPr>
            <a:r>
              <a:rPr b="1" i="0" lang="en-US" sz="1200" u="none" cap="none" strike="noStrike">
                <a:solidFill>
                  <a:srgbClr val="6FC8B8"/>
                </a:solidFill>
                <a:latin typeface="Arial"/>
                <a:ea typeface="Arial"/>
                <a:cs typeface="Arial"/>
                <a:sym typeface="Arial"/>
              </a:rPr>
              <a:t>Taste</a:t>
            </a:r>
            <a:r>
              <a:rPr b="1" i="0" lang="en-US" sz="1200" u="none" cap="none" strike="noStrike">
                <a:solidFill>
                  <a:schemeClr val="dk1"/>
                </a:solidFill>
                <a:latin typeface="Arial"/>
                <a:ea typeface="Arial"/>
                <a:cs typeface="Arial"/>
                <a:sym typeface="Arial"/>
              </a:rPr>
              <a:t> is most important element under weighted summation (more effective way)</a:t>
            </a:r>
            <a:endParaRPr b="1" i="0" sz="1200" u="none" cap="none" strike="noStrike">
              <a:solidFill>
                <a:schemeClr val="dk1"/>
              </a:solidFill>
              <a:latin typeface="Arial"/>
              <a:ea typeface="Arial"/>
              <a:cs typeface="Arial"/>
              <a:sym typeface="Arial"/>
            </a:endParaRPr>
          </a:p>
        </p:txBody>
      </p:sp>
      <p:cxnSp>
        <p:nvCxnSpPr>
          <p:cNvPr id="55" name="Google Shape;55;p2"/>
          <p:cNvCxnSpPr/>
          <p:nvPr/>
        </p:nvCxnSpPr>
        <p:spPr>
          <a:xfrm rot="10800000">
            <a:off x="4897533" y="2503552"/>
            <a:ext cx="1653600" cy="557700"/>
          </a:xfrm>
          <a:prstGeom prst="curvedConnector3">
            <a:avLst>
              <a:gd fmla="val 49997" name="adj1"/>
            </a:avLst>
          </a:prstGeom>
          <a:noFill/>
          <a:ln cap="flat" cmpd="sng" w="19050">
            <a:solidFill>
              <a:schemeClr val="accent2"/>
            </a:solidFill>
            <a:prstDash val="solid"/>
            <a:round/>
            <a:headEnd len="sm" w="sm" type="none"/>
            <a:tailEnd len="sm" w="sm" type="none"/>
          </a:ln>
        </p:spPr>
      </p:cxnSp>
      <p:graphicFrame>
        <p:nvGraphicFramePr>
          <p:cNvPr id="56" name="Google Shape;56;p2"/>
          <p:cNvGraphicFramePr/>
          <p:nvPr/>
        </p:nvGraphicFramePr>
        <p:xfrm>
          <a:off x="5743715" y="567015"/>
          <a:ext cx="3426900" cy="2370300"/>
        </p:xfrm>
        <a:graphic>
          <a:graphicData uri="http://schemas.openxmlformats.org/drawingml/2006/chart">
            <c:chart r:id="rId5"/>
          </a:graphicData>
        </a:graphic>
      </p:graphicFrame>
      <p:graphicFrame>
        <p:nvGraphicFramePr>
          <p:cNvPr id="57" name="Google Shape;57;p2"/>
          <p:cNvGraphicFramePr/>
          <p:nvPr/>
        </p:nvGraphicFramePr>
        <p:xfrm>
          <a:off x="-162092" y="2920615"/>
          <a:ext cx="3407261" cy="2311293"/>
        </p:xfrm>
        <a:graphic>
          <a:graphicData uri="http://schemas.openxmlformats.org/drawingml/2006/chart">
            <c:chart r:id="rId6"/>
          </a:graphicData>
        </a:graphic>
      </p:graphicFrame>
      <p:graphicFrame>
        <p:nvGraphicFramePr>
          <p:cNvPr id="58" name="Google Shape;58;p2"/>
          <p:cNvGraphicFramePr/>
          <p:nvPr/>
        </p:nvGraphicFramePr>
        <p:xfrm>
          <a:off x="5643202" y="2948346"/>
          <a:ext cx="3571200" cy="2255700"/>
        </p:xfrm>
        <a:graphic>
          <a:graphicData uri="http://schemas.openxmlformats.org/drawingml/2006/chart">
            <c:chart r:id="rId7"/>
          </a:graphicData>
        </a:graphic>
      </p:graphicFrame>
      <p:sp>
        <p:nvSpPr>
          <p:cNvPr id="59" name="Google Shape;59;p2"/>
          <p:cNvSpPr txBox="1"/>
          <p:nvPr/>
        </p:nvSpPr>
        <p:spPr>
          <a:xfrm>
            <a:off x="7387450" y="706418"/>
            <a:ext cx="1667100" cy="861600"/>
          </a:xfrm>
          <a:prstGeom prst="rect">
            <a:avLst/>
          </a:prstGeom>
          <a:noFill/>
          <a:ln>
            <a:noFill/>
          </a:ln>
        </p:spPr>
        <p:txBody>
          <a:bodyPr anchorCtr="0" anchor="t" bIns="0" lIns="0" spcFirstLastPara="1" rIns="0" wrap="square" tIns="6350">
            <a:noAutofit/>
          </a:bodyPr>
          <a:lstStyle/>
          <a:p>
            <a:pPr indent="0" lvl="0" marL="0" marR="0" rtl="0" algn="l">
              <a:lnSpc>
                <a:spcPct val="115000"/>
              </a:lnSpc>
              <a:spcBef>
                <a:spcPts val="0"/>
              </a:spcBef>
              <a:spcAft>
                <a:spcPts val="0"/>
              </a:spcAft>
              <a:buNone/>
            </a:pPr>
            <a:r>
              <a:rPr b="1" lang="en-US" sz="1200">
                <a:solidFill>
                  <a:schemeClr val="dk1"/>
                </a:solidFill>
              </a:rPr>
              <a:t>Under weighted sum, differences between </a:t>
            </a:r>
            <a:r>
              <a:rPr b="1" lang="en-US" sz="1200">
                <a:solidFill>
                  <a:srgbClr val="6FC8B8"/>
                </a:solidFill>
              </a:rPr>
              <a:t>taste </a:t>
            </a:r>
            <a:r>
              <a:rPr b="1" lang="en-US" sz="1200">
                <a:solidFill>
                  <a:schemeClr val="dk1"/>
                </a:solidFill>
              </a:rPr>
              <a:t>and </a:t>
            </a:r>
            <a:r>
              <a:rPr b="1" lang="en-US" sz="1200">
                <a:solidFill>
                  <a:srgbClr val="EBC863"/>
                </a:solidFill>
              </a:rPr>
              <a:t>price</a:t>
            </a:r>
            <a:r>
              <a:rPr b="1" lang="en-US" sz="1200">
                <a:solidFill>
                  <a:schemeClr val="dk1"/>
                </a:solidFill>
              </a:rPr>
              <a:t> are more clear. </a:t>
            </a:r>
            <a:endParaRPr b="1" sz="1200">
              <a:solidFill>
                <a:schemeClr val="dk1"/>
              </a:solidFill>
            </a:endParaRPr>
          </a:p>
          <a:p>
            <a:pPr indent="0" lvl="0" marL="0" marR="0" rtl="0" algn="l">
              <a:lnSpc>
                <a:spcPct val="115000"/>
              </a:lnSpc>
              <a:spcBef>
                <a:spcPts val="0"/>
              </a:spcBef>
              <a:spcAft>
                <a:spcPts val="0"/>
              </a:spcAft>
              <a:buNone/>
            </a:pPr>
            <a:r>
              <a:t/>
            </a:r>
            <a:endParaRPr b="1" sz="1200">
              <a:solidFill>
                <a:srgbClr val="6FC8B8"/>
              </a:solidFill>
            </a:endParaRPr>
          </a:p>
        </p:txBody>
      </p:sp>
      <p:sp>
        <p:nvSpPr>
          <p:cNvPr id="60" name="Google Shape;60;p2"/>
          <p:cNvSpPr txBox="1"/>
          <p:nvPr/>
        </p:nvSpPr>
        <p:spPr>
          <a:xfrm>
            <a:off x="3563701" y="988807"/>
            <a:ext cx="2016600" cy="861600"/>
          </a:xfrm>
          <a:prstGeom prst="rect">
            <a:avLst/>
          </a:prstGeom>
          <a:noFill/>
          <a:ln>
            <a:noFill/>
          </a:ln>
        </p:spPr>
        <p:txBody>
          <a:bodyPr anchorCtr="0" anchor="t" bIns="0" lIns="0" spcFirstLastPara="1" rIns="0" wrap="square" tIns="6350">
            <a:noAutofit/>
          </a:bodyPr>
          <a:lstStyle/>
          <a:p>
            <a:pPr indent="0" lvl="0" marL="0" marR="0" rtl="0" algn="l">
              <a:lnSpc>
                <a:spcPct val="115000"/>
              </a:lnSpc>
              <a:spcBef>
                <a:spcPts val="0"/>
              </a:spcBef>
              <a:spcAft>
                <a:spcPts val="0"/>
              </a:spcAft>
              <a:buNone/>
            </a:pPr>
            <a:r>
              <a:rPr b="1" i="0" lang="en-US" sz="1200" u="none" cap="none" strike="noStrike">
                <a:solidFill>
                  <a:schemeClr val="dk1"/>
                </a:solidFill>
                <a:latin typeface="Arial"/>
                <a:ea typeface="Arial"/>
                <a:cs typeface="Arial"/>
                <a:sym typeface="Arial"/>
              </a:rPr>
              <a:t>Their preference do not change under different methods. </a:t>
            </a:r>
            <a:endParaRPr b="1" i="0" sz="1200" u="none" cap="none" strike="noStrike">
              <a:solidFill>
                <a:schemeClr val="dk1"/>
              </a:solidFill>
              <a:latin typeface="Arial"/>
              <a:ea typeface="Arial"/>
              <a:cs typeface="Arial"/>
              <a:sym typeface="Arial"/>
            </a:endParaRPr>
          </a:p>
        </p:txBody>
      </p:sp>
      <p:cxnSp>
        <p:nvCxnSpPr>
          <p:cNvPr id="61" name="Google Shape;61;p2"/>
          <p:cNvCxnSpPr/>
          <p:nvPr/>
        </p:nvCxnSpPr>
        <p:spPr>
          <a:xfrm flipH="1">
            <a:off x="4772133" y="515049"/>
            <a:ext cx="1779000" cy="1134000"/>
          </a:xfrm>
          <a:prstGeom prst="curvedConnector3">
            <a:avLst>
              <a:gd fmla="val 49998" name="adj1"/>
            </a:avLst>
          </a:prstGeom>
          <a:noFill/>
          <a:ln cap="flat" cmpd="sng" w="19050">
            <a:solidFill>
              <a:schemeClr val="accent2"/>
            </a:solidFill>
            <a:prstDash val="solid"/>
            <a:round/>
            <a:headEnd len="sm" w="sm" type="none"/>
            <a:tailEnd len="sm" w="sm" type="none"/>
          </a:ln>
        </p:spPr>
      </p:cxnSp>
      <p:sp>
        <p:nvSpPr>
          <p:cNvPr id="62" name="Google Shape;62;p2"/>
          <p:cNvSpPr txBox="1"/>
          <p:nvPr/>
        </p:nvSpPr>
        <p:spPr>
          <a:xfrm>
            <a:off x="1540565" y="3481800"/>
            <a:ext cx="2146647" cy="861600"/>
          </a:xfrm>
          <a:prstGeom prst="rect">
            <a:avLst/>
          </a:prstGeom>
          <a:noFill/>
          <a:ln>
            <a:noFill/>
          </a:ln>
        </p:spPr>
        <p:txBody>
          <a:bodyPr anchorCtr="0" anchor="t" bIns="0" lIns="0" spcFirstLastPara="1" rIns="0" wrap="square" tIns="6350">
            <a:noAutofit/>
          </a:bodyPr>
          <a:lstStyle/>
          <a:p>
            <a:pPr indent="0" lvl="0" marL="0" marR="0" rtl="0" algn="l">
              <a:lnSpc>
                <a:spcPct val="115000"/>
              </a:lnSpc>
              <a:spcBef>
                <a:spcPts val="0"/>
              </a:spcBef>
              <a:spcAft>
                <a:spcPts val="0"/>
              </a:spcAft>
              <a:buNone/>
            </a:pPr>
            <a:r>
              <a:rPr b="1" i="0" lang="en-US" sz="1200" u="none" cap="none" strike="noStrike">
                <a:solidFill>
                  <a:srgbClr val="DDC46E"/>
                </a:solidFill>
                <a:latin typeface="Arial"/>
                <a:ea typeface="Arial"/>
                <a:cs typeface="Arial"/>
                <a:sym typeface="Arial"/>
              </a:rPr>
              <a:t>Price </a:t>
            </a:r>
            <a:r>
              <a:rPr b="1" i="0" lang="en-US" sz="1200" u="none" cap="none" strike="noStrike">
                <a:solidFill>
                  <a:schemeClr val="dk1"/>
                </a:solidFill>
                <a:latin typeface="Arial"/>
                <a:ea typeface="Arial"/>
                <a:cs typeface="Arial"/>
                <a:sym typeface="Arial"/>
              </a:rPr>
              <a:t>is the most important element under normal summation.</a:t>
            </a:r>
            <a:endParaRPr b="1" i="0" sz="1200" u="none" cap="none" strike="noStrike">
              <a:solidFill>
                <a:schemeClr val="dk1"/>
              </a:solidFill>
              <a:latin typeface="Arial"/>
              <a:ea typeface="Arial"/>
              <a:cs typeface="Arial"/>
              <a:sym typeface="Arial"/>
            </a:endParaRPr>
          </a:p>
        </p:txBody>
      </p:sp>
      <p:sp>
        <p:nvSpPr>
          <p:cNvPr id="63" name="Google Shape;63;p2"/>
          <p:cNvSpPr txBox="1"/>
          <p:nvPr/>
        </p:nvSpPr>
        <p:spPr>
          <a:xfrm>
            <a:off x="1435100" y="952500"/>
            <a:ext cx="2016600" cy="69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200">
                <a:solidFill>
                  <a:srgbClr val="6FC8B8"/>
                </a:solidFill>
              </a:rPr>
              <a:t>Taste</a:t>
            </a:r>
            <a:r>
              <a:rPr b="1" lang="en-US" sz="1200">
                <a:solidFill>
                  <a:schemeClr val="dk1"/>
                </a:solidFill>
              </a:rPr>
              <a:t> is most important element under normal summation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3"/>
          <p:cNvPicPr preferRelativeResize="0"/>
          <p:nvPr/>
        </p:nvPicPr>
        <p:blipFill rotWithShape="1">
          <a:blip r:embed="rId3">
            <a:alphaModFix/>
          </a:blip>
          <a:srcRect b="0" l="0" r="0" t="0"/>
          <a:stretch/>
        </p:blipFill>
        <p:spPr>
          <a:xfrm>
            <a:off x="535102" y="-2043292"/>
            <a:ext cx="7904100" cy="3712924"/>
          </a:xfrm>
          <a:prstGeom prst="rect">
            <a:avLst/>
          </a:prstGeom>
          <a:noFill/>
          <a:ln>
            <a:noFill/>
          </a:ln>
        </p:spPr>
      </p:pic>
      <p:sp>
        <p:nvSpPr>
          <p:cNvPr id="69" name="Google Shape;69;p3"/>
          <p:cNvSpPr/>
          <p:nvPr/>
        </p:nvSpPr>
        <p:spPr>
          <a:xfrm>
            <a:off x="7566250" y="3729396"/>
            <a:ext cx="1428900" cy="1245600"/>
          </a:xfrm>
          <a:prstGeom prst="round2DiagRect">
            <a:avLst>
              <a:gd fmla="val 16667" name="adj1"/>
              <a:gd fmla="val 0" name="adj2"/>
            </a:avLst>
          </a:prstGeom>
          <a:solidFill>
            <a:schemeClr val="accent2">
              <a:alpha val="5843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7566249" y="1363135"/>
            <a:ext cx="1428900" cy="1245600"/>
          </a:xfrm>
          <a:prstGeom prst="round2DiagRect">
            <a:avLst>
              <a:gd fmla="val 16667" name="adj1"/>
              <a:gd fmla="val 0" name="adj2"/>
            </a:avLst>
          </a:prstGeom>
          <a:solidFill>
            <a:schemeClr val="accent2">
              <a:alpha val="5843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txBox="1"/>
          <p:nvPr/>
        </p:nvSpPr>
        <p:spPr>
          <a:xfrm>
            <a:off x="370602" y="1321123"/>
            <a:ext cx="1716592" cy="8616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1" i="0" lang="en-US" sz="2400" u="none" cap="none" strike="noStrike">
                <a:solidFill>
                  <a:srgbClr val="E6555C"/>
                </a:solidFill>
                <a:latin typeface="Amatic SC"/>
                <a:ea typeface="Amatic SC"/>
                <a:cs typeface="Amatic SC"/>
                <a:sym typeface="Amatic SC"/>
              </a:rPr>
              <a:t>Health Group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Organic, all natural, rbSTfree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br>
              <a:rPr b="0" i="0" lang="en-US"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p:txBody>
      </p:sp>
      <p:sp>
        <p:nvSpPr>
          <p:cNvPr id="72" name="Google Shape;72;p3"/>
          <p:cNvSpPr txBox="1"/>
          <p:nvPr/>
        </p:nvSpPr>
        <p:spPr>
          <a:xfrm>
            <a:off x="370600" y="3839125"/>
            <a:ext cx="1716606" cy="8616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1" i="0" lang="en-US" sz="2400" u="none" cap="none" strike="noStrike">
                <a:solidFill>
                  <a:srgbClr val="FFC800"/>
                </a:solidFill>
                <a:latin typeface="Amatic SC"/>
                <a:ea typeface="Amatic SC"/>
                <a:cs typeface="Amatic SC"/>
                <a:sym typeface="Amatic SC"/>
              </a:rPr>
              <a:t>Taste Group</a:t>
            </a:r>
            <a:endParaRPr b="1" i="0" sz="2400" u="none" cap="none" strike="noStrike">
              <a:solidFill>
                <a:srgbClr val="FFC800"/>
              </a:solidFill>
              <a:latin typeface="Amatic SC"/>
              <a:ea typeface="Amatic SC"/>
              <a:cs typeface="Amatic SC"/>
              <a:sym typeface="Amatic SC"/>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Consistency, texture, taste, blended, and side-by-side cup</a:t>
            </a:r>
            <a:endParaRPr b="0" i="0" sz="1400" u="none" cap="none" strike="noStrike">
              <a:solidFill>
                <a:schemeClr val="dk1"/>
              </a:solidFill>
              <a:latin typeface="Arial"/>
              <a:ea typeface="Arial"/>
              <a:cs typeface="Arial"/>
              <a:sym typeface="Arial"/>
            </a:endParaRPr>
          </a:p>
        </p:txBody>
      </p:sp>
      <p:sp>
        <p:nvSpPr>
          <p:cNvPr id="73" name="Google Shape;73;p3"/>
          <p:cNvSpPr txBox="1"/>
          <p:nvPr/>
        </p:nvSpPr>
        <p:spPr>
          <a:xfrm>
            <a:off x="7642073" y="1588783"/>
            <a:ext cx="1263625" cy="8877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Can separate into three groups based on PCA plot</a:t>
            </a: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74" name="Google Shape;74;p3"/>
          <p:cNvSpPr txBox="1"/>
          <p:nvPr>
            <p:ph type="ctrTitle"/>
          </p:nvPr>
        </p:nvSpPr>
        <p:spPr>
          <a:xfrm>
            <a:off x="1331943" y="635929"/>
            <a:ext cx="601980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accent3"/>
              </a:buClr>
              <a:buSzPts val="3000"/>
              <a:buNone/>
            </a:pPr>
            <a:r>
              <a:rPr lang="en-US">
                <a:latin typeface="Cutive"/>
                <a:ea typeface="Cutive"/>
                <a:cs typeface="Cutive"/>
                <a:sym typeface="Cutive"/>
              </a:rPr>
              <a:t>Principal Components Analysis on Yogurt Attributes</a:t>
            </a:r>
            <a:endParaRPr>
              <a:latin typeface="Cutive"/>
              <a:ea typeface="Cutive"/>
              <a:cs typeface="Cutive"/>
              <a:sym typeface="Cutive"/>
            </a:endParaRPr>
          </a:p>
        </p:txBody>
      </p:sp>
      <p:sp>
        <p:nvSpPr>
          <p:cNvPr id="75" name="Google Shape;75;p3"/>
          <p:cNvSpPr txBox="1"/>
          <p:nvPr/>
        </p:nvSpPr>
        <p:spPr>
          <a:xfrm>
            <a:off x="320906" y="2499015"/>
            <a:ext cx="1766312" cy="8616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1" i="0" lang="en-US" sz="2400" u="none" cap="none" strike="noStrike">
                <a:solidFill>
                  <a:srgbClr val="FC8C4F"/>
                </a:solidFill>
                <a:latin typeface="Amatic SC"/>
                <a:ea typeface="Amatic SC"/>
                <a:cs typeface="Amatic SC"/>
                <a:sym typeface="Amatic SC"/>
              </a:rPr>
              <a:t>Ingredients Group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Protein level, price, fruit on bottom, calorie level, and fat level</a:t>
            </a:r>
            <a:endParaRPr b="0" i="0" sz="1400" u="none" cap="none" strike="noStrike">
              <a:solidFill>
                <a:schemeClr val="dk1"/>
              </a:solidFill>
              <a:latin typeface="Arial"/>
              <a:ea typeface="Arial"/>
              <a:cs typeface="Arial"/>
              <a:sym typeface="Arial"/>
            </a:endParaRPr>
          </a:p>
        </p:txBody>
      </p:sp>
      <p:cxnSp>
        <p:nvCxnSpPr>
          <p:cNvPr id="76" name="Google Shape;76;p3"/>
          <p:cNvCxnSpPr/>
          <p:nvPr/>
        </p:nvCxnSpPr>
        <p:spPr>
          <a:xfrm rot="10800000">
            <a:off x="210312" y="1412042"/>
            <a:ext cx="0" cy="705000"/>
          </a:xfrm>
          <a:prstGeom prst="straightConnector1">
            <a:avLst/>
          </a:prstGeom>
          <a:noFill/>
          <a:ln cap="flat" cmpd="sng" w="28575">
            <a:solidFill>
              <a:srgbClr val="E6555C"/>
            </a:solidFill>
            <a:prstDash val="solid"/>
            <a:round/>
            <a:headEnd len="sm" w="sm" type="none"/>
            <a:tailEnd len="sm" w="sm" type="none"/>
          </a:ln>
        </p:spPr>
      </p:cxnSp>
      <p:cxnSp>
        <p:nvCxnSpPr>
          <p:cNvPr id="77" name="Google Shape;77;p3"/>
          <p:cNvCxnSpPr/>
          <p:nvPr/>
        </p:nvCxnSpPr>
        <p:spPr>
          <a:xfrm rot="10800000">
            <a:off x="210312" y="2652895"/>
            <a:ext cx="0" cy="705000"/>
          </a:xfrm>
          <a:prstGeom prst="straightConnector1">
            <a:avLst/>
          </a:prstGeom>
          <a:noFill/>
          <a:ln cap="flat" cmpd="sng" w="28575">
            <a:solidFill>
              <a:srgbClr val="FC8C4F"/>
            </a:solidFill>
            <a:prstDash val="solid"/>
            <a:round/>
            <a:headEnd len="sm" w="sm" type="none"/>
            <a:tailEnd len="sm" w="sm" type="none"/>
          </a:ln>
        </p:spPr>
      </p:cxnSp>
      <p:cxnSp>
        <p:nvCxnSpPr>
          <p:cNvPr id="78" name="Google Shape;78;p3"/>
          <p:cNvCxnSpPr/>
          <p:nvPr/>
        </p:nvCxnSpPr>
        <p:spPr>
          <a:xfrm rot="10800000">
            <a:off x="210312" y="4012881"/>
            <a:ext cx="0" cy="705000"/>
          </a:xfrm>
          <a:prstGeom prst="straightConnector1">
            <a:avLst/>
          </a:prstGeom>
          <a:noFill/>
          <a:ln cap="flat" cmpd="sng" w="28575">
            <a:solidFill>
              <a:srgbClr val="FFC800"/>
            </a:solidFill>
            <a:prstDash val="solid"/>
            <a:round/>
            <a:headEnd len="sm" w="sm" type="none"/>
            <a:tailEnd len="sm" w="sm" type="none"/>
          </a:ln>
        </p:spPr>
      </p:cxnSp>
      <p:pic>
        <p:nvPicPr>
          <p:cNvPr id="79" name="Google Shape;79;p3"/>
          <p:cNvPicPr preferRelativeResize="0"/>
          <p:nvPr/>
        </p:nvPicPr>
        <p:blipFill rotWithShape="1">
          <a:blip r:embed="rId4">
            <a:alphaModFix/>
          </a:blip>
          <a:srcRect b="0" l="0" r="0" t="0"/>
          <a:stretch/>
        </p:blipFill>
        <p:spPr>
          <a:xfrm>
            <a:off x="2507512" y="1321124"/>
            <a:ext cx="4844228" cy="3750370"/>
          </a:xfrm>
          <a:prstGeom prst="rect">
            <a:avLst/>
          </a:prstGeom>
          <a:noFill/>
          <a:ln>
            <a:noFill/>
          </a:ln>
        </p:spPr>
      </p:pic>
      <p:sp>
        <p:nvSpPr>
          <p:cNvPr id="80" name="Google Shape;80;p3"/>
          <p:cNvSpPr txBox="1"/>
          <p:nvPr/>
        </p:nvSpPr>
        <p:spPr>
          <a:xfrm>
            <a:off x="7642074" y="3921531"/>
            <a:ext cx="1277251" cy="8877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Use of Greek yogurt for cooking or snacking as a factor is negligible</a:t>
            </a: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p:nvPr/>
        </p:nvSpPr>
        <p:spPr>
          <a:xfrm flipH="1" rot="10800000">
            <a:off x="-337918" y="1"/>
            <a:ext cx="9494114" cy="5692292"/>
          </a:xfrm>
          <a:custGeom>
            <a:rect b="b" l="l" r="r" t="t"/>
            <a:pathLst>
              <a:path extrusionOk="0" h="48797" w="81388">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chemeClr val="accent3">
              <a:alpha val="4549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
          <p:cNvSpPr txBox="1"/>
          <p:nvPr>
            <p:ph idx="4" type="ctrTitle"/>
          </p:nvPr>
        </p:nvSpPr>
        <p:spPr>
          <a:xfrm>
            <a:off x="557292" y="-46737"/>
            <a:ext cx="7904100" cy="638598"/>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rgbClr val="4D71EC"/>
                </a:solidFill>
                <a:latin typeface="Cutive"/>
                <a:ea typeface="Cutive"/>
                <a:cs typeface="Cutive"/>
                <a:sym typeface="Cutive"/>
              </a:rPr>
              <a:t>Text mining on brand attributes</a:t>
            </a:r>
            <a:endParaRPr>
              <a:solidFill>
                <a:srgbClr val="4D71EC"/>
              </a:solidFill>
              <a:latin typeface="Cutive"/>
              <a:ea typeface="Cutive"/>
              <a:cs typeface="Cutive"/>
              <a:sym typeface="Cutive"/>
            </a:endParaRPr>
          </a:p>
        </p:txBody>
      </p:sp>
      <p:sp>
        <p:nvSpPr>
          <p:cNvPr id="87" name="Google Shape;87;p4"/>
          <p:cNvSpPr txBox="1"/>
          <p:nvPr>
            <p:ph idx="3" type="subTitle"/>
          </p:nvPr>
        </p:nvSpPr>
        <p:spPr>
          <a:xfrm>
            <a:off x="5305933" y="2124765"/>
            <a:ext cx="3960697" cy="9870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rPr b="1" lang="en-US" sz="1200">
                <a:solidFill>
                  <a:srgbClr val="062B44"/>
                </a:solidFill>
              </a:rPr>
              <a:t>Fage</a:t>
            </a:r>
            <a:r>
              <a:rPr b="1" lang="en-US" sz="1200"/>
              <a:t> exceeded in taste, texture, availability and flavor out of the three brands</a:t>
            </a:r>
            <a:endParaRPr/>
          </a:p>
          <a:p>
            <a:pPr indent="-171450" lvl="0" marL="171450" rtl="0" algn="l">
              <a:lnSpc>
                <a:spcPct val="100000"/>
              </a:lnSpc>
              <a:spcBef>
                <a:spcPts val="0"/>
              </a:spcBef>
              <a:spcAft>
                <a:spcPts val="0"/>
              </a:spcAft>
              <a:buSzPts val="1100"/>
              <a:buFont typeface="Arial"/>
              <a:buChar char="•"/>
            </a:pPr>
            <a:r>
              <a:rPr b="1" lang="en-US" sz="1200">
                <a:solidFill>
                  <a:srgbClr val="1A6A9B"/>
                </a:solidFill>
              </a:rPr>
              <a:t>Chobani</a:t>
            </a:r>
            <a:r>
              <a:rPr b="1" lang="en-US" sz="1200"/>
              <a:t> had the best price</a:t>
            </a:r>
            <a:endParaRPr/>
          </a:p>
          <a:p>
            <a:pPr indent="-171450" lvl="0" marL="171450" rtl="0" algn="l">
              <a:lnSpc>
                <a:spcPct val="100000"/>
              </a:lnSpc>
              <a:spcBef>
                <a:spcPts val="0"/>
              </a:spcBef>
              <a:spcAft>
                <a:spcPts val="0"/>
              </a:spcAft>
              <a:buSzPts val="1100"/>
              <a:buFont typeface="Arial"/>
              <a:buChar char="•"/>
            </a:pPr>
            <a:r>
              <a:rPr b="1" lang="en-US" sz="1200">
                <a:solidFill>
                  <a:srgbClr val="2CB3FD"/>
                </a:solidFill>
              </a:rPr>
              <a:t>Oikos</a:t>
            </a:r>
            <a:r>
              <a:rPr b="1" lang="en-US" sz="1200">
                <a:solidFill>
                  <a:srgbClr val="6FC8B8"/>
                </a:solidFill>
              </a:rPr>
              <a:t> </a:t>
            </a:r>
            <a:r>
              <a:rPr b="1" lang="en-US" sz="1200"/>
              <a:t>was the most organic</a:t>
            </a:r>
            <a:endParaRPr/>
          </a:p>
          <a:p>
            <a:pPr indent="0" lvl="0" marL="0" rtl="0" algn="ctr">
              <a:lnSpc>
                <a:spcPct val="100000"/>
              </a:lnSpc>
              <a:spcBef>
                <a:spcPts val="0"/>
              </a:spcBef>
              <a:spcAft>
                <a:spcPts val="0"/>
              </a:spcAft>
              <a:buSzPts val="1100"/>
              <a:buNone/>
            </a:pPr>
            <a:br>
              <a:rPr b="1" lang="en-US" sz="1200"/>
            </a:br>
            <a:endParaRPr b="1" sz="1200"/>
          </a:p>
        </p:txBody>
      </p:sp>
      <p:sp>
        <p:nvSpPr>
          <p:cNvPr id="88" name="Google Shape;88;p4"/>
          <p:cNvSpPr txBox="1"/>
          <p:nvPr>
            <p:ph idx="2" type="ctrTitle"/>
          </p:nvPr>
        </p:nvSpPr>
        <p:spPr>
          <a:xfrm>
            <a:off x="524804" y="900908"/>
            <a:ext cx="3039216" cy="81511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sz="2000">
                <a:solidFill>
                  <a:schemeClr val="accent3"/>
                </a:solidFill>
              </a:rPr>
              <a:t>Frequency of attributes - People who don't use yogurt to cook</a:t>
            </a:r>
            <a:endParaRPr/>
          </a:p>
        </p:txBody>
      </p:sp>
      <p:sp>
        <p:nvSpPr>
          <p:cNvPr id="89" name="Google Shape;89;p4"/>
          <p:cNvSpPr txBox="1"/>
          <p:nvPr>
            <p:ph type="ctrTitle"/>
          </p:nvPr>
        </p:nvSpPr>
        <p:spPr>
          <a:xfrm>
            <a:off x="5662653" y="1507875"/>
            <a:ext cx="3576591" cy="878195"/>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sz="2000">
                <a:solidFill>
                  <a:schemeClr val="accent1"/>
                </a:solidFill>
              </a:rPr>
              <a:t>Frequency of attributes - People who don't use yogurt to cook</a:t>
            </a:r>
            <a:endParaRPr/>
          </a:p>
        </p:txBody>
      </p:sp>
      <p:pic>
        <p:nvPicPr>
          <p:cNvPr id="90" name="Google Shape;90;p4"/>
          <p:cNvPicPr preferRelativeResize="0"/>
          <p:nvPr/>
        </p:nvPicPr>
        <p:blipFill rotWithShape="1">
          <a:blip r:embed="rId3">
            <a:alphaModFix/>
          </a:blip>
          <a:srcRect b="12220" l="23553" r="28093" t="8477"/>
          <a:stretch/>
        </p:blipFill>
        <p:spPr>
          <a:xfrm>
            <a:off x="4121180" y="1335823"/>
            <a:ext cx="1248091" cy="2036566"/>
          </a:xfrm>
          <a:prstGeom prst="rect">
            <a:avLst/>
          </a:prstGeom>
          <a:noFill/>
          <a:ln>
            <a:noFill/>
          </a:ln>
        </p:spPr>
      </p:pic>
      <p:grpSp>
        <p:nvGrpSpPr>
          <p:cNvPr id="91" name="Google Shape;91;p4"/>
          <p:cNvGrpSpPr/>
          <p:nvPr/>
        </p:nvGrpSpPr>
        <p:grpSpPr>
          <a:xfrm>
            <a:off x="1654545" y="639980"/>
            <a:ext cx="557512" cy="376602"/>
            <a:chOff x="277475" y="548050"/>
            <a:chExt cx="856525" cy="578675"/>
          </a:xfrm>
        </p:grpSpPr>
        <p:sp>
          <p:nvSpPr>
            <p:cNvPr id="92" name="Google Shape;92;p4"/>
            <p:cNvSpPr/>
            <p:nvPr/>
          </p:nvSpPr>
          <p:spPr>
            <a:xfrm>
              <a:off x="442475" y="672150"/>
              <a:ext cx="219950" cy="199750"/>
            </a:xfrm>
            <a:custGeom>
              <a:rect b="b" l="l" r="r" t="t"/>
              <a:pathLst>
                <a:path extrusionOk="0" h="7990" w="8798">
                  <a:moveTo>
                    <a:pt x="2012" y="1"/>
                  </a:moveTo>
                  <a:cubicBezTo>
                    <a:pt x="2012" y="1"/>
                    <a:pt x="2659" y="5211"/>
                    <a:pt x="0" y="7223"/>
                  </a:cubicBezTo>
                  <a:lnTo>
                    <a:pt x="1384" y="7989"/>
                  </a:lnTo>
                  <a:lnTo>
                    <a:pt x="8797" y="7223"/>
                  </a:lnTo>
                  <a:lnTo>
                    <a:pt x="8797" y="3109"/>
                  </a:lnTo>
                  <a:cubicBezTo>
                    <a:pt x="8698" y="3115"/>
                    <a:pt x="8599" y="3118"/>
                    <a:pt x="8500" y="3118"/>
                  </a:cubicBezTo>
                  <a:cubicBezTo>
                    <a:pt x="5270" y="3118"/>
                    <a:pt x="2012" y="1"/>
                    <a:pt x="2012" y="1"/>
                  </a:cubicBezTo>
                  <a:close/>
                </a:path>
              </a:pathLst>
            </a:custGeom>
            <a:solidFill>
              <a:srgbClr val="FAD5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
            <p:cNvSpPr/>
            <p:nvPr/>
          </p:nvSpPr>
          <p:spPr>
            <a:xfrm>
              <a:off x="767650" y="672150"/>
              <a:ext cx="219950" cy="199750"/>
            </a:xfrm>
            <a:custGeom>
              <a:rect b="b" l="l" r="r" t="t"/>
              <a:pathLst>
                <a:path extrusionOk="0" h="7990" w="8798">
                  <a:moveTo>
                    <a:pt x="6785" y="1"/>
                  </a:moveTo>
                  <a:cubicBezTo>
                    <a:pt x="6785" y="1"/>
                    <a:pt x="3527" y="3118"/>
                    <a:pt x="298" y="3118"/>
                  </a:cubicBezTo>
                  <a:cubicBezTo>
                    <a:pt x="198" y="3118"/>
                    <a:pt x="99" y="3115"/>
                    <a:pt x="0" y="3109"/>
                  </a:cubicBezTo>
                  <a:lnTo>
                    <a:pt x="0" y="7223"/>
                  </a:lnTo>
                  <a:lnTo>
                    <a:pt x="7414" y="7989"/>
                  </a:lnTo>
                  <a:lnTo>
                    <a:pt x="8797" y="7223"/>
                  </a:lnTo>
                  <a:cubicBezTo>
                    <a:pt x="6138" y="5211"/>
                    <a:pt x="6785" y="1"/>
                    <a:pt x="6785" y="1"/>
                  </a:cubicBezTo>
                  <a:close/>
                </a:path>
              </a:pathLst>
            </a:custGeom>
            <a:solidFill>
              <a:srgbClr val="FAD5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328550" y="640575"/>
              <a:ext cx="772075" cy="421900"/>
            </a:xfrm>
            <a:custGeom>
              <a:rect b="b" l="l" r="r" t="t"/>
              <a:pathLst>
                <a:path extrusionOk="0" h="16876" w="30883">
                  <a:moveTo>
                    <a:pt x="14091" y="0"/>
                  </a:moveTo>
                  <a:cubicBezTo>
                    <a:pt x="14193" y="2929"/>
                    <a:pt x="12618" y="5204"/>
                    <a:pt x="10192" y="7013"/>
                  </a:cubicBezTo>
                  <a:cubicBezTo>
                    <a:pt x="9066" y="7848"/>
                    <a:pt x="7935" y="8213"/>
                    <a:pt x="6851" y="8213"/>
                  </a:cubicBezTo>
                  <a:cubicBezTo>
                    <a:pt x="5145" y="8213"/>
                    <a:pt x="3553" y="7309"/>
                    <a:pt x="2276" y="5911"/>
                  </a:cubicBezTo>
                  <a:lnTo>
                    <a:pt x="0" y="7144"/>
                  </a:lnTo>
                  <a:cubicBezTo>
                    <a:pt x="0" y="7144"/>
                    <a:pt x="4090" y="11666"/>
                    <a:pt x="5066" y="16876"/>
                  </a:cubicBezTo>
                  <a:lnTo>
                    <a:pt x="25822" y="16876"/>
                  </a:lnTo>
                  <a:cubicBezTo>
                    <a:pt x="26786" y="11666"/>
                    <a:pt x="30882" y="7144"/>
                    <a:pt x="30882" y="7144"/>
                  </a:cubicBezTo>
                  <a:lnTo>
                    <a:pt x="28607" y="5911"/>
                  </a:lnTo>
                  <a:cubicBezTo>
                    <a:pt x="27329" y="7309"/>
                    <a:pt x="25738" y="8213"/>
                    <a:pt x="24032" y="8213"/>
                  </a:cubicBezTo>
                  <a:cubicBezTo>
                    <a:pt x="22947" y="8213"/>
                    <a:pt x="21816" y="7848"/>
                    <a:pt x="20690" y="7013"/>
                  </a:cubicBezTo>
                  <a:cubicBezTo>
                    <a:pt x="18265" y="5210"/>
                    <a:pt x="16696" y="2929"/>
                    <a:pt x="16798" y="0"/>
                  </a:cubicBezTo>
                  <a:close/>
                </a:path>
              </a:pathLst>
            </a:custGeom>
            <a:solidFill>
              <a:srgbClr val="FBE1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
            <p:cNvSpPr/>
            <p:nvPr/>
          </p:nvSpPr>
          <p:spPr>
            <a:xfrm>
              <a:off x="454900" y="1021125"/>
              <a:ext cx="519225" cy="105600"/>
            </a:xfrm>
            <a:custGeom>
              <a:rect b="b" l="l" r="r" t="t"/>
              <a:pathLst>
                <a:path extrusionOk="0" h="4224" w="20769">
                  <a:moveTo>
                    <a:pt x="10384" y="1"/>
                  </a:moveTo>
                  <a:cubicBezTo>
                    <a:pt x="5546" y="1"/>
                    <a:pt x="2234" y="743"/>
                    <a:pt x="0" y="1648"/>
                  </a:cubicBezTo>
                  <a:cubicBezTo>
                    <a:pt x="66" y="1989"/>
                    <a:pt x="114" y="2330"/>
                    <a:pt x="150" y="2672"/>
                  </a:cubicBezTo>
                  <a:cubicBezTo>
                    <a:pt x="243" y="3562"/>
                    <a:pt x="999" y="4223"/>
                    <a:pt x="1872" y="4223"/>
                  </a:cubicBezTo>
                  <a:cubicBezTo>
                    <a:pt x="1956" y="4223"/>
                    <a:pt x="2041" y="4217"/>
                    <a:pt x="2126" y="4205"/>
                  </a:cubicBezTo>
                  <a:cubicBezTo>
                    <a:pt x="3611" y="3995"/>
                    <a:pt x="6150" y="3785"/>
                    <a:pt x="10384" y="3785"/>
                  </a:cubicBezTo>
                  <a:cubicBezTo>
                    <a:pt x="14618" y="3785"/>
                    <a:pt x="17157" y="3995"/>
                    <a:pt x="18642" y="4205"/>
                  </a:cubicBezTo>
                  <a:cubicBezTo>
                    <a:pt x="18728" y="4217"/>
                    <a:pt x="18814" y="4223"/>
                    <a:pt x="18898" y="4223"/>
                  </a:cubicBezTo>
                  <a:cubicBezTo>
                    <a:pt x="19771" y="4223"/>
                    <a:pt x="20526" y="3567"/>
                    <a:pt x="20618" y="2672"/>
                  </a:cubicBezTo>
                  <a:cubicBezTo>
                    <a:pt x="20660" y="2330"/>
                    <a:pt x="20708" y="1989"/>
                    <a:pt x="20768" y="1648"/>
                  </a:cubicBezTo>
                  <a:cubicBezTo>
                    <a:pt x="18534" y="743"/>
                    <a:pt x="15223" y="1"/>
                    <a:pt x="10384" y="1"/>
                  </a:cubicBezTo>
                  <a:close/>
                </a:path>
              </a:pathLst>
            </a:custGeom>
            <a:solidFill>
              <a:srgbClr val="FAD5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433475" y="627850"/>
              <a:ext cx="103475" cy="88650"/>
            </a:xfrm>
            <a:custGeom>
              <a:rect b="b" l="l" r="r" t="t"/>
              <a:pathLst>
                <a:path extrusionOk="0" h="3546" w="4139">
                  <a:moveTo>
                    <a:pt x="2366" y="0"/>
                  </a:moveTo>
                  <a:cubicBezTo>
                    <a:pt x="791" y="6"/>
                    <a:pt x="1" y="1910"/>
                    <a:pt x="1115" y="3024"/>
                  </a:cubicBezTo>
                  <a:cubicBezTo>
                    <a:pt x="1475" y="3384"/>
                    <a:pt x="1918" y="3545"/>
                    <a:pt x="2353" y="3545"/>
                  </a:cubicBezTo>
                  <a:cubicBezTo>
                    <a:pt x="3264" y="3545"/>
                    <a:pt x="4139" y="2839"/>
                    <a:pt x="4139" y="1773"/>
                  </a:cubicBezTo>
                  <a:cubicBezTo>
                    <a:pt x="4139" y="797"/>
                    <a:pt x="3342" y="0"/>
                    <a:pt x="2366" y="0"/>
                  </a:cubicBezTo>
                  <a:close/>
                </a:path>
              </a:pathLst>
            </a:custGeom>
            <a:solidFill>
              <a:srgbClr val="EBC8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877375" y="627850"/>
              <a:ext cx="103325" cy="88650"/>
            </a:xfrm>
            <a:custGeom>
              <a:rect b="b" l="l" r="r" t="t"/>
              <a:pathLst>
                <a:path extrusionOk="0" h="3546" w="4133">
                  <a:moveTo>
                    <a:pt x="2366" y="0"/>
                  </a:moveTo>
                  <a:cubicBezTo>
                    <a:pt x="791" y="0"/>
                    <a:pt x="1" y="1910"/>
                    <a:pt x="1114" y="3024"/>
                  </a:cubicBezTo>
                  <a:cubicBezTo>
                    <a:pt x="1474" y="3384"/>
                    <a:pt x="1917" y="3545"/>
                    <a:pt x="2351" y="3545"/>
                  </a:cubicBezTo>
                  <a:cubicBezTo>
                    <a:pt x="3260" y="3545"/>
                    <a:pt x="4133" y="2839"/>
                    <a:pt x="4133" y="1773"/>
                  </a:cubicBezTo>
                  <a:cubicBezTo>
                    <a:pt x="4133" y="797"/>
                    <a:pt x="3342" y="6"/>
                    <a:pt x="2366" y="0"/>
                  </a:cubicBezTo>
                  <a:close/>
                </a:path>
              </a:pathLst>
            </a:custGeom>
            <a:solidFill>
              <a:srgbClr val="EBC8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644425" y="548050"/>
              <a:ext cx="122500" cy="104850"/>
            </a:xfrm>
            <a:custGeom>
              <a:rect b="b" l="l" r="r" t="t"/>
              <a:pathLst>
                <a:path extrusionOk="0" h="4194" w="4900">
                  <a:moveTo>
                    <a:pt x="2803" y="0"/>
                  </a:moveTo>
                  <a:cubicBezTo>
                    <a:pt x="935" y="0"/>
                    <a:pt x="1" y="2258"/>
                    <a:pt x="1324" y="3581"/>
                  </a:cubicBezTo>
                  <a:cubicBezTo>
                    <a:pt x="1723" y="3981"/>
                    <a:pt x="2258" y="4194"/>
                    <a:pt x="2801" y="4194"/>
                  </a:cubicBezTo>
                  <a:cubicBezTo>
                    <a:pt x="3073" y="4194"/>
                    <a:pt x="3346" y="4140"/>
                    <a:pt x="3606" y="4031"/>
                  </a:cubicBezTo>
                  <a:cubicBezTo>
                    <a:pt x="4390" y="3707"/>
                    <a:pt x="4899" y="2941"/>
                    <a:pt x="4899" y="2090"/>
                  </a:cubicBezTo>
                  <a:cubicBezTo>
                    <a:pt x="4899" y="935"/>
                    <a:pt x="3959" y="0"/>
                    <a:pt x="2803" y="0"/>
                  </a:cubicBezTo>
                  <a:close/>
                </a:path>
              </a:pathLst>
            </a:custGeom>
            <a:solidFill>
              <a:srgbClr val="FAD5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1011825" y="731300"/>
              <a:ext cx="122175" cy="104750"/>
            </a:xfrm>
            <a:custGeom>
              <a:rect b="b" l="l" r="r" t="t"/>
              <a:pathLst>
                <a:path extrusionOk="0" h="4190" w="4887">
                  <a:moveTo>
                    <a:pt x="2797" y="0"/>
                  </a:moveTo>
                  <a:cubicBezTo>
                    <a:pt x="934" y="0"/>
                    <a:pt x="0" y="2258"/>
                    <a:pt x="1318" y="3575"/>
                  </a:cubicBezTo>
                  <a:cubicBezTo>
                    <a:pt x="1719" y="3976"/>
                    <a:pt x="2254" y="4189"/>
                    <a:pt x="2799" y="4189"/>
                  </a:cubicBezTo>
                  <a:cubicBezTo>
                    <a:pt x="3068" y="4189"/>
                    <a:pt x="3340" y="4137"/>
                    <a:pt x="3599" y="4030"/>
                  </a:cubicBezTo>
                  <a:cubicBezTo>
                    <a:pt x="4378" y="3701"/>
                    <a:pt x="4887" y="2940"/>
                    <a:pt x="4887" y="2096"/>
                  </a:cubicBezTo>
                  <a:cubicBezTo>
                    <a:pt x="4887" y="940"/>
                    <a:pt x="3953" y="0"/>
                    <a:pt x="2797" y="0"/>
                  </a:cubicBezTo>
                  <a:close/>
                </a:path>
              </a:pathLst>
            </a:custGeom>
            <a:solidFill>
              <a:srgbClr val="FAD5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277475" y="731300"/>
              <a:ext cx="122350" cy="104750"/>
            </a:xfrm>
            <a:custGeom>
              <a:rect b="b" l="l" r="r" t="t"/>
              <a:pathLst>
                <a:path extrusionOk="0" h="4190" w="4894">
                  <a:moveTo>
                    <a:pt x="2798" y="0"/>
                  </a:moveTo>
                  <a:cubicBezTo>
                    <a:pt x="935" y="0"/>
                    <a:pt x="1" y="2258"/>
                    <a:pt x="1318" y="3575"/>
                  </a:cubicBezTo>
                  <a:cubicBezTo>
                    <a:pt x="1719" y="3976"/>
                    <a:pt x="2254" y="4189"/>
                    <a:pt x="2800" y="4189"/>
                  </a:cubicBezTo>
                  <a:cubicBezTo>
                    <a:pt x="3069" y="4189"/>
                    <a:pt x="3341" y="4137"/>
                    <a:pt x="3600" y="4030"/>
                  </a:cubicBezTo>
                  <a:cubicBezTo>
                    <a:pt x="4384" y="3701"/>
                    <a:pt x="4894" y="2940"/>
                    <a:pt x="4894" y="2096"/>
                  </a:cubicBezTo>
                  <a:cubicBezTo>
                    <a:pt x="4894" y="940"/>
                    <a:pt x="3953" y="0"/>
                    <a:pt x="2798" y="0"/>
                  </a:cubicBezTo>
                  <a:close/>
                </a:path>
              </a:pathLst>
            </a:custGeom>
            <a:solidFill>
              <a:srgbClr val="FAD5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 name="Google Shape;101;p4"/>
          <p:cNvGrpSpPr/>
          <p:nvPr/>
        </p:nvGrpSpPr>
        <p:grpSpPr>
          <a:xfrm>
            <a:off x="7101666" y="1221434"/>
            <a:ext cx="621037" cy="473127"/>
            <a:chOff x="1293350" y="488125"/>
            <a:chExt cx="1221775" cy="825125"/>
          </a:xfrm>
        </p:grpSpPr>
        <p:sp>
          <p:nvSpPr>
            <p:cNvPr id="102" name="Google Shape;102;p4"/>
            <p:cNvSpPr/>
            <p:nvPr/>
          </p:nvSpPr>
          <p:spPr>
            <a:xfrm>
              <a:off x="1293400" y="636525"/>
              <a:ext cx="1221725" cy="676725"/>
            </a:xfrm>
            <a:custGeom>
              <a:rect b="b" l="l" r="r" t="t"/>
              <a:pathLst>
                <a:path extrusionOk="0" h="27069" w="48869">
                  <a:moveTo>
                    <a:pt x="16408" y="0"/>
                  </a:moveTo>
                  <a:cubicBezTo>
                    <a:pt x="6728" y="0"/>
                    <a:pt x="0" y="14263"/>
                    <a:pt x="24434" y="27068"/>
                  </a:cubicBezTo>
                  <a:cubicBezTo>
                    <a:pt x="48868" y="14263"/>
                    <a:pt x="42140" y="0"/>
                    <a:pt x="32461" y="0"/>
                  </a:cubicBezTo>
                  <a:cubicBezTo>
                    <a:pt x="29814" y="0"/>
                    <a:pt x="26946" y="1067"/>
                    <a:pt x="24434" y="3522"/>
                  </a:cubicBezTo>
                  <a:cubicBezTo>
                    <a:pt x="21923" y="1067"/>
                    <a:pt x="19055" y="0"/>
                    <a:pt x="16408" y="0"/>
                  </a:cubicBezTo>
                  <a:close/>
                </a:path>
              </a:pathLst>
            </a:custGeom>
            <a:solidFill>
              <a:srgbClr val="CB40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
            <p:cNvSpPr/>
            <p:nvPr/>
          </p:nvSpPr>
          <p:spPr>
            <a:xfrm>
              <a:off x="1293350" y="636450"/>
              <a:ext cx="644600" cy="676800"/>
            </a:xfrm>
            <a:custGeom>
              <a:rect b="b" l="l" r="r" t="t"/>
              <a:pathLst>
                <a:path extrusionOk="0" h="27072" w="25784">
                  <a:moveTo>
                    <a:pt x="16414" y="1"/>
                  </a:moveTo>
                  <a:cubicBezTo>
                    <a:pt x="6735" y="1"/>
                    <a:pt x="0" y="14261"/>
                    <a:pt x="24436" y="27071"/>
                  </a:cubicBezTo>
                  <a:cubicBezTo>
                    <a:pt x="24897" y="26832"/>
                    <a:pt x="25347" y="26586"/>
                    <a:pt x="25784" y="26347"/>
                  </a:cubicBezTo>
                  <a:cubicBezTo>
                    <a:pt x="4058" y="14334"/>
                    <a:pt x="9046" y="1321"/>
                    <a:pt x="17771" y="93"/>
                  </a:cubicBezTo>
                  <a:cubicBezTo>
                    <a:pt x="17314" y="31"/>
                    <a:pt x="16861" y="1"/>
                    <a:pt x="16414" y="1"/>
                  </a:cubicBezTo>
                  <a:close/>
                </a:path>
              </a:pathLst>
            </a:custGeom>
            <a:solidFill>
              <a:srgbClr val="A026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
            <p:cNvSpPr/>
            <p:nvPr/>
          </p:nvSpPr>
          <p:spPr>
            <a:xfrm>
              <a:off x="2174625" y="589025"/>
              <a:ext cx="122175" cy="167925"/>
            </a:xfrm>
            <a:custGeom>
              <a:rect b="b" l="l" r="r" t="t"/>
              <a:pathLst>
                <a:path extrusionOk="0" h="6717" w="4887">
                  <a:moveTo>
                    <a:pt x="2444" y="1"/>
                  </a:moveTo>
                  <a:cubicBezTo>
                    <a:pt x="2348" y="1"/>
                    <a:pt x="2252" y="53"/>
                    <a:pt x="2210" y="158"/>
                  </a:cubicBezTo>
                  <a:cubicBezTo>
                    <a:pt x="1929" y="853"/>
                    <a:pt x="1330" y="1960"/>
                    <a:pt x="102" y="3182"/>
                  </a:cubicBezTo>
                  <a:cubicBezTo>
                    <a:pt x="0" y="3278"/>
                    <a:pt x="0" y="3440"/>
                    <a:pt x="102" y="3541"/>
                  </a:cubicBezTo>
                  <a:cubicBezTo>
                    <a:pt x="1330" y="4757"/>
                    <a:pt x="1929" y="5871"/>
                    <a:pt x="2210" y="6559"/>
                  </a:cubicBezTo>
                  <a:cubicBezTo>
                    <a:pt x="2252" y="6664"/>
                    <a:pt x="2348" y="6717"/>
                    <a:pt x="2444" y="6717"/>
                  </a:cubicBezTo>
                  <a:cubicBezTo>
                    <a:pt x="2539" y="6717"/>
                    <a:pt x="2635" y="6664"/>
                    <a:pt x="2677" y="6559"/>
                  </a:cubicBezTo>
                  <a:cubicBezTo>
                    <a:pt x="2959" y="5871"/>
                    <a:pt x="3557" y="4757"/>
                    <a:pt x="4785" y="3541"/>
                  </a:cubicBezTo>
                  <a:cubicBezTo>
                    <a:pt x="4887" y="3440"/>
                    <a:pt x="4887" y="3278"/>
                    <a:pt x="4785" y="3182"/>
                  </a:cubicBezTo>
                  <a:cubicBezTo>
                    <a:pt x="3557" y="1960"/>
                    <a:pt x="2959" y="853"/>
                    <a:pt x="2677" y="158"/>
                  </a:cubicBezTo>
                  <a:cubicBezTo>
                    <a:pt x="2635" y="53"/>
                    <a:pt x="2539" y="1"/>
                    <a:pt x="2444" y="1"/>
                  </a:cubicBezTo>
                  <a:close/>
                </a:path>
              </a:pathLst>
            </a:custGeom>
            <a:solidFill>
              <a:srgbClr val="FBE1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
            <p:cNvSpPr/>
            <p:nvPr/>
          </p:nvSpPr>
          <p:spPr>
            <a:xfrm>
              <a:off x="2120275" y="488125"/>
              <a:ext cx="79825" cy="109975"/>
            </a:xfrm>
            <a:custGeom>
              <a:rect b="b" l="l" r="r" t="t"/>
              <a:pathLst>
                <a:path extrusionOk="0" h="4399" w="3193">
                  <a:moveTo>
                    <a:pt x="1599" y="1"/>
                  </a:moveTo>
                  <a:cubicBezTo>
                    <a:pt x="1537" y="1"/>
                    <a:pt x="1474" y="35"/>
                    <a:pt x="1444" y="104"/>
                  </a:cubicBezTo>
                  <a:cubicBezTo>
                    <a:pt x="1264" y="559"/>
                    <a:pt x="869" y="1284"/>
                    <a:pt x="66" y="2080"/>
                  </a:cubicBezTo>
                  <a:cubicBezTo>
                    <a:pt x="1" y="2146"/>
                    <a:pt x="1" y="2254"/>
                    <a:pt x="66" y="2314"/>
                  </a:cubicBezTo>
                  <a:cubicBezTo>
                    <a:pt x="869" y="3116"/>
                    <a:pt x="1264" y="3841"/>
                    <a:pt x="1444" y="4296"/>
                  </a:cubicBezTo>
                  <a:cubicBezTo>
                    <a:pt x="1474" y="4365"/>
                    <a:pt x="1537" y="4399"/>
                    <a:pt x="1599" y="4399"/>
                  </a:cubicBezTo>
                  <a:cubicBezTo>
                    <a:pt x="1661" y="4399"/>
                    <a:pt x="1722" y="4365"/>
                    <a:pt x="1749" y="4296"/>
                  </a:cubicBezTo>
                  <a:cubicBezTo>
                    <a:pt x="1935" y="3841"/>
                    <a:pt x="2324" y="3116"/>
                    <a:pt x="3133" y="2314"/>
                  </a:cubicBezTo>
                  <a:cubicBezTo>
                    <a:pt x="3192" y="2254"/>
                    <a:pt x="3192" y="2146"/>
                    <a:pt x="3133" y="2080"/>
                  </a:cubicBezTo>
                  <a:cubicBezTo>
                    <a:pt x="2324" y="1284"/>
                    <a:pt x="1935" y="559"/>
                    <a:pt x="1749" y="104"/>
                  </a:cubicBezTo>
                  <a:cubicBezTo>
                    <a:pt x="1722" y="35"/>
                    <a:pt x="1661" y="1"/>
                    <a:pt x="1599" y="1"/>
                  </a:cubicBezTo>
                  <a:close/>
                </a:path>
              </a:pathLst>
            </a:custGeom>
            <a:solidFill>
              <a:srgbClr val="FAD5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106" name="Google Shape;106;p4"/>
          <p:cNvGraphicFramePr/>
          <p:nvPr/>
        </p:nvGraphicFramePr>
        <p:xfrm>
          <a:off x="-44516" y="753214"/>
          <a:ext cx="4114799" cy="2554232"/>
        </p:xfrm>
        <a:graphic>
          <a:graphicData uri="http://schemas.openxmlformats.org/drawingml/2006/chart">
            <c:chart r:id="rId4"/>
          </a:graphicData>
        </a:graphic>
      </p:graphicFrame>
      <p:graphicFrame>
        <p:nvGraphicFramePr>
          <p:cNvPr id="107" name="Google Shape;107;p4"/>
          <p:cNvGraphicFramePr/>
          <p:nvPr/>
        </p:nvGraphicFramePr>
        <p:xfrm>
          <a:off x="4589621" y="2491601"/>
          <a:ext cx="4584196" cy="2804247"/>
        </p:xfrm>
        <a:graphic>
          <a:graphicData uri="http://schemas.openxmlformats.org/drawingml/2006/chart">
            <c:chart r:id="rId5"/>
          </a:graphicData>
        </a:graphic>
      </p:graphicFrame>
      <p:sp>
        <p:nvSpPr>
          <p:cNvPr id="108" name="Google Shape;108;p4"/>
          <p:cNvSpPr txBox="1"/>
          <p:nvPr/>
        </p:nvSpPr>
        <p:spPr>
          <a:xfrm>
            <a:off x="38361" y="3198117"/>
            <a:ext cx="4174982" cy="987000"/>
          </a:xfrm>
          <a:prstGeom prst="rect">
            <a:avLst/>
          </a:prstGeom>
          <a:noFill/>
          <a:ln>
            <a:noFill/>
          </a:ln>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chemeClr val="dk1"/>
              </a:buClr>
              <a:buSzPts val="1100"/>
              <a:buFont typeface="Arial"/>
              <a:buChar char="•"/>
            </a:pPr>
            <a:r>
              <a:rPr b="1" i="0" lang="en-US" sz="1200" u="none" cap="none" strike="noStrike">
                <a:solidFill>
                  <a:srgbClr val="062B44"/>
                </a:solidFill>
                <a:latin typeface="Arial"/>
                <a:ea typeface="Arial"/>
                <a:cs typeface="Arial"/>
                <a:sym typeface="Arial"/>
              </a:rPr>
              <a:t>Fage</a:t>
            </a:r>
            <a:r>
              <a:rPr b="1" i="0" lang="en-US" sz="1200" u="none" cap="none" strike="noStrike">
                <a:solidFill>
                  <a:schemeClr val="dk1"/>
                </a:solidFill>
                <a:latin typeface="Arial"/>
                <a:ea typeface="Arial"/>
                <a:cs typeface="Arial"/>
                <a:sym typeface="Arial"/>
              </a:rPr>
              <a:t> exceeded in taste, texture and protein</a:t>
            </a:r>
            <a:endParaRPr/>
          </a:p>
          <a:p>
            <a:pPr indent="-171450" lvl="0" marL="171450" marR="0" rtl="0" algn="l">
              <a:lnSpc>
                <a:spcPct val="100000"/>
              </a:lnSpc>
              <a:spcBef>
                <a:spcPts val="0"/>
              </a:spcBef>
              <a:spcAft>
                <a:spcPts val="0"/>
              </a:spcAft>
              <a:buClr>
                <a:schemeClr val="dk1"/>
              </a:buClr>
              <a:buSzPts val="1100"/>
              <a:buFont typeface="Arial"/>
              <a:buChar char="•"/>
            </a:pPr>
            <a:r>
              <a:rPr b="1" i="0" lang="en-US" sz="1200" u="none" cap="none" strike="noStrike">
                <a:solidFill>
                  <a:srgbClr val="1A6A9B"/>
                </a:solidFill>
                <a:latin typeface="Arial"/>
                <a:ea typeface="Arial"/>
                <a:cs typeface="Arial"/>
                <a:sym typeface="Arial"/>
              </a:rPr>
              <a:t>Chobani</a:t>
            </a:r>
            <a:r>
              <a:rPr b="1" i="0" lang="en-US" sz="1200" u="none" cap="none" strike="noStrike">
                <a:solidFill>
                  <a:schemeClr val="dk1"/>
                </a:solidFill>
                <a:latin typeface="Arial"/>
                <a:ea typeface="Arial"/>
                <a:cs typeface="Arial"/>
                <a:sym typeface="Arial"/>
              </a:rPr>
              <a:t> had the best price</a:t>
            </a:r>
            <a:endParaRPr/>
          </a:p>
          <a:p>
            <a:pPr indent="-171450" lvl="0" marL="171450" marR="0" rtl="0" algn="l">
              <a:lnSpc>
                <a:spcPct val="100000"/>
              </a:lnSpc>
              <a:spcBef>
                <a:spcPts val="0"/>
              </a:spcBef>
              <a:spcAft>
                <a:spcPts val="0"/>
              </a:spcAft>
              <a:buClr>
                <a:schemeClr val="dk1"/>
              </a:buClr>
              <a:buSzPts val="1100"/>
              <a:buFont typeface="Arial"/>
              <a:buChar char="•"/>
            </a:pPr>
            <a:r>
              <a:rPr b="1" i="0" lang="en-US" sz="1200" u="none" cap="none" strike="noStrike">
                <a:solidFill>
                  <a:srgbClr val="2CB3FD"/>
                </a:solidFill>
                <a:latin typeface="Arial"/>
                <a:ea typeface="Arial"/>
                <a:cs typeface="Arial"/>
                <a:sym typeface="Arial"/>
              </a:rPr>
              <a:t>Oikos</a:t>
            </a:r>
            <a:r>
              <a:rPr b="1" i="0" lang="en-US" sz="1200" u="none" cap="none" strike="noStrike">
                <a:solidFill>
                  <a:srgbClr val="6FC8B8"/>
                </a:solidFill>
                <a:latin typeface="Arial"/>
                <a:ea typeface="Arial"/>
                <a:cs typeface="Arial"/>
                <a:sym typeface="Arial"/>
              </a:rPr>
              <a:t> </a:t>
            </a:r>
            <a:r>
              <a:rPr b="1" i="0" lang="en-US" sz="1200" u="none" cap="none" strike="noStrike">
                <a:solidFill>
                  <a:schemeClr val="dk1"/>
                </a:solidFill>
                <a:latin typeface="Arial"/>
                <a:ea typeface="Arial"/>
                <a:cs typeface="Arial"/>
                <a:sym typeface="Arial"/>
              </a:rPr>
              <a:t>exceeded in flavor and availability</a:t>
            </a:r>
            <a:endParaRPr/>
          </a:p>
          <a:p>
            <a:pPr indent="0" lvl="0" marL="0" marR="0" rtl="0" algn="ctr">
              <a:lnSpc>
                <a:spcPct val="100000"/>
              </a:lnSpc>
              <a:spcBef>
                <a:spcPts val="0"/>
              </a:spcBef>
              <a:spcAft>
                <a:spcPts val="0"/>
              </a:spcAft>
              <a:buClr>
                <a:schemeClr val="dk1"/>
              </a:buClr>
              <a:buSzPts val="1100"/>
              <a:buFont typeface="Arial"/>
              <a:buNone/>
            </a:pPr>
            <a:br>
              <a:rPr b="1" i="0" lang="en-US" sz="1200" u="none" cap="none" strike="noStrike">
                <a:solidFill>
                  <a:schemeClr val="dk1"/>
                </a:solidFill>
                <a:latin typeface="Arial"/>
                <a:ea typeface="Arial"/>
                <a:cs typeface="Arial"/>
                <a:sym typeface="Arial"/>
              </a:rPr>
            </a:br>
            <a:endParaRPr b="1" i="0" sz="1200" u="none" cap="none" strike="noStrike">
              <a:solidFill>
                <a:schemeClr val="dk1"/>
              </a:solidFill>
              <a:latin typeface="Arial"/>
              <a:ea typeface="Arial"/>
              <a:cs typeface="Arial"/>
              <a:sym typeface="Arial"/>
            </a:endParaRPr>
          </a:p>
        </p:txBody>
      </p:sp>
      <p:grpSp>
        <p:nvGrpSpPr>
          <p:cNvPr id="109" name="Google Shape;109;p4"/>
          <p:cNvGrpSpPr/>
          <p:nvPr/>
        </p:nvGrpSpPr>
        <p:grpSpPr>
          <a:xfrm>
            <a:off x="106031" y="4058334"/>
            <a:ext cx="1346547" cy="1034260"/>
            <a:chOff x="106031" y="4058334"/>
            <a:chExt cx="1346547" cy="1034260"/>
          </a:xfrm>
        </p:grpSpPr>
        <p:sp>
          <p:nvSpPr>
            <p:cNvPr id="110" name="Google Shape;110;p4"/>
            <p:cNvSpPr/>
            <p:nvPr/>
          </p:nvSpPr>
          <p:spPr>
            <a:xfrm>
              <a:off x="106031" y="4087032"/>
              <a:ext cx="483825" cy="209463"/>
            </a:xfrm>
            <a:prstGeom prst="rect">
              <a:avLst/>
            </a:prstGeom>
            <a:solidFill>
              <a:srgbClr val="062B44"/>
            </a:solidFill>
            <a:ln cap="flat" cmpd="sng" w="25400">
              <a:solidFill>
                <a:srgbClr val="062B4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 name="Google Shape;111;p4"/>
            <p:cNvSpPr/>
            <p:nvPr/>
          </p:nvSpPr>
          <p:spPr>
            <a:xfrm>
              <a:off x="106031" y="4457813"/>
              <a:ext cx="483825" cy="209463"/>
            </a:xfrm>
            <a:prstGeom prst="rect">
              <a:avLst/>
            </a:prstGeom>
            <a:solidFill>
              <a:srgbClr val="1B699B"/>
            </a:solidFill>
            <a:ln cap="flat" cmpd="sng" w="25400">
              <a:solidFill>
                <a:srgbClr val="1B69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2" name="Google Shape;112;p4"/>
            <p:cNvSpPr/>
            <p:nvPr/>
          </p:nvSpPr>
          <p:spPr>
            <a:xfrm>
              <a:off x="114441" y="4833598"/>
              <a:ext cx="483825" cy="209463"/>
            </a:xfrm>
            <a:prstGeom prst="rect">
              <a:avLst/>
            </a:prstGeom>
            <a:solidFill>
              <a:srgbClr val="2DB2FD"/>
            </a:solidFill>
            <a:ln cap="flat" cmpd="sng" w="25400">
              <a:solidFill>
                <a:srgbClr val="2DB2F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3" name="Google Shape;113;p4"/>
            <p:cNvSpPr txBox="1"/>
            <p:nvPr/>
          </p:nvSpPr>
          <p:spPr>
            <a:xfrm>
              <a:off x="599387" y="4058334"/>
              <a:ext cx="6162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62B44"/>
                  </a:solidFill>
                  <a:latin typeface="Arial"/>
                  <a:ea typeface="Arial"/>
                  <a:cs typeface="Arial"/>
                  <a:sym typeface="Arial"/>
                </a:rPr>
                <a:t>Fage</a:t>
              </a:r>
              <a:endParaRPr b="1" i="0" sz="1400" u="none" cap="none" strike="noStrike">
                <a:solidFill>
                  <a:srgbClr val="062B44"/>
                </a:solidFill>
                <a:latin typeface="Arial"/>
                <a:ea typeface="Arial"/>
                <a:cs typeface="Arial"/>
                <a:sym typeface="Arial"/>
              </a:endParaRPr>
            </a:p>
          </p:txBody>
        </p:sp>
        <p:sp>
          <p:nvSpPr>
            <p:cNvPr id="114" name="Google Shape;114;p4"/>
            <p:cNvSpPr txBox="1"/>
            <p:nvPr/>
          </p:nvSpPr>
          <p:spPr>
            <a:xfrm>
              <a:off x="557368" y="4407875"/>
              <a:ext cx="89521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1B699B"/>
                  </a:solidFill>
                  <a:latin typeface="Arial"/>
                  <a:ea typeface="Arial"/>
                  <a:cs typeface="Arial"/>
                  <a:sym typeface="Arial"/>
                </a:rPr>
                <a:t>Chobani</a:t>
              </a:r>
              <a:endParaRPr b="1" i="0" sz="1400" u="none" cap="none" strike="noStrike">
                <a:solidFill>
                  <a:srgbClr val="1B699B"/>
                </a:solidFill>
                <a:latin typeface="Arial"/>
                <a:ea typeface="Arial"/>
                <a:cs typeface="Arial"/>
                <a:sym typeface="Arial"/>
              </a:endParaRPr>
            </a:p>
          </p:txBody>
        </p:sp>
        <p:sp>
          <p:nvSpPr>
            <p:cNvPr id="115" name="Google Shape;115;p4"/>
            <p:cNvSpPr txBox="1"/>
            <p:nvPr/>
          </p:nvSpPr>
          <p:spPr>
            <a:xfrm>
              <a:off x="589856" y="4784817"/>
              <a:ext cx="8149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DB2FD"/>
                  </a:solidFill>
                  <a:latin typeface="Arial"/>
                  <a:ea typeface="Arial"/>
                  <a:cs typeface="Arial"/>
                  <a:sym typeface="Arial"/>
                </a:rPr>
                <a:t>Oikos</a:t>
              </a:r>
              <a:endParaRPr b="1" i="0" sz="1400" u="none" cap="none" strike="noStrike">
                <a:solidFill>
                  <a:srgbClr val="2DB2FD"/>
                </a:solidFill>
                <a:latin typeface="Arial"/>
                <a:ea typeface="Arial"/>
                <a:cs typeface="Arial"/>
                <a:sym typeface="Arial"/>
              </a:endParaRPr>
            </a:p>
          </p:txBody>
        </p:sp>
      </p:grpSp>
      <p:grpSp>
        <p:nvGrpSpPr>
          <p:cNvPr id="116" name="Google Shape;116;p4"/>
          <p:cNvGrpSpPr/>
          <p:nvPr/>
        </p:nvGrpSpPr>
        <p:grpSpPr>
          <a:xfrm>
            <a:off x="7871528" y="2245"/>
            <a:ext cx="1346547" cy="1034260"/>
            <a:chOff x="106031" y="4058334"/>
            <a:chExt cx="1346547" cy="1034260"/>
          </a:xfrm>
        </p:grpSpPr>
        <p:sp>
          <p:nvSpPr>
            <p:cNvPr id="117" name="Google Shape;117;p4"/>
            <p:cNvSpPr/>
            <p:nvPr/>
          </p:nvSpPr>
          <p:spPr>
            <a:xfrm>
              <a:off x="106031" y="4087032"/>
              <a:ext cx="483825" cy="209463"/>
            </a:xfrm>
            <a:prstGeom prst="rect">
              <a:avLst/>
            </a:prstGeom>
            <a:solidFill>
              <a:srgbClr val="062B44"/>
            </a:solidFill>
            <a:ln cap="flat" cmpd="sng" w="25400">
              <a:solidFill>
                <a:srgbClr val="062B4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 name="Google Shape;118;p4"/>
            <p:cNvSpPr/>
            <p:nvPr/>
          </p:nvSpPr>
          <p:spPr>
            <a:xfrm>
              <a:off x="106031" y="4457813"/>
              <a:ext cx="483825" cy="209463"/>
            </a:xfrm>
            <a:prstGeom prst="rect">
              <a:avLst/>
            </a:prstGeom>
            <a:solidFill>
              <a:srgbClr val="1B699B"/>
            </a:solidFill>
            <a:ln cap="flat" cmpd="sng" w="25400">
              <a:solidFill>
                <a:srgbClr val="1B69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9" name="Google Shape;119;p4"/>
            <p:cNvSpPr/>
            <p:nvPr/>
          </p:nvSpPr>
          <p:spPr>
            <a:xfrm>
              <a:off x="114441" y="4833598"/>
              <a:ext cx="483825" cy="209463"/>
            </a:xfrm>
            <a:prstGeom prst="rect">
              <a:avLst/>
            </a:prstGeom>
            <a:solidFill>
              <a:srgbClr val="2DB2FD"/>
            </a:solidFill>
            <a:ln cap="flat" cmpd="sng" w="25400">
              <a:solidFill>
                <a:srgbClr val="2DB2F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0" name="Google Shape;120;p4"/>
            <p:cNvSpPr txBox="1"/>
            <p:nvPr/>
          </p:nvSpPr>
          <p:spPr>
            <a:xfrm>
              <a:off x="599387" y="4058334"/>
              <a:ext cx="6162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62B44"/>
                  </a:solidFill>
                  <a:latin typeface="Arial"/>
                  <a:ea typeface="Arial"/>
                  <a:cs typeface="Arial"/>
                  <a:sym typeface="Arial"/>
                </a:rPr>
                <a:t>Fage</a:t>
              </a:r>
              <a:endParaRPr b="1" i="0" sz="1400" u="none" cap="none" strike="noStrike">
                <a:solidFill>
                  <a:srgbClr val="062B44"/>
                </a:solidFill>
                <a:latin typeface="Arial"/>
                <a:ea typeface="Arial"/>
                <a:cs typeface="Arial"/>
                <a:sym typeface="Arial"/>
              </a:endParaRPr>
            </a:p>
          </p:txBody>
        </p:sp>
        <p:sp>
          <p:nvSpPr>
            <p:cNvPr id="121" name="Google Shape;121;p4"/>
            <p:cNvSpPr txBox="1"/>
            <p:nvPr/>
          </p:nvSpPr>
          <p:spPr>
            <a:xfrm>
              <a:off x="557368" y="4407875"/>
              <a:ext cx="89521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1B699B"/>
                  </a:solidFill>
                  <a:latin typeface="Arial"/>
                  <a:ea typeface="Arial"/>
                  <a:cs typeface="Arial"/>
                  <a:sym typeface="Arial"/>
                </a:rPr>
                <a:t>Chobani</a:t>
              </a:r>
              <a:endParaRPr b="1" i="0" sz="1400" u="none" cap="none" strike="noStrike">
                <a:solidFill>
                  <a:srgbClr val="1B699B"/>
                </a:solidFill>
                <a:latin typeface="Arial"/>
                <a:ea typeface="Arial"/>
                <a:cs typeface="Arial"/>
                <a:sym typeface="Arial"/>
              </a:endParaRPr>
            </a:p>
          </p:txBody>
        </p:sp>
        <p:sp>
          <p:nvSpPr>
            <p:cNvPr id="122" name="Google Shape;122;p4"/>
            <p:cNvSpPr txBox="1"/>
            <p:nvPr/>
          </p:nvSpPr>
          <p:spPr>
            <a:xfrm>
              <a:off x="589856" y="4784817"/>
              <a:ext cx="8149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DB2FD"/>
                  </a:solidFill>
                  <a:latin typeface="Arial"/>
                  <a:ea typeface="Arial"/>
                  <a:cs typeface="Arial"/>
                  <a:sym typeface="Arial"/>
                </a:rPr>
                <a:t>Oikos</a:t>
              </a:r>
              <a:endParaRPr b="1" i="0" sz="1400" u="none" cap="none" strike="noStrike">
                <a:solidFill>
                  <a:srgbClr val="2DB2FD"/>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cxnSp>
        <p:nvCxnSpPr>
          <p:cNvPr id="127" name="Google Shape;127;p5"/>
          <p:cNvCxnSpPr/>
          <p:nvPr/>
        </p:nvCxnSpPr>
        <p:spPr>
          <a:xfrm rot="10800000">
            <a:off x="4352300" y="2844622"/>
            <a:ext cx="0" cy="620076"/>
          </a:xfrm>
          <a:prstGeom prst="straightConnector1">
            <a:avLst/>
          </a:prstGeom>
          <a:noFill/>
          <a:ln cap="flat" cmpd="sng" w="38100">
            <a:solidFill>
              <a:schemeClr val="accent3"/>
            </a:solidFill>
            <a:prstDash val="solid"/>
            <a:round/>
            <a:headEnd len="sm" w="sm" type="none"/>
            <a:tailEnd len="sm" w="sm" type="none"/>
          </a:ln>
        </p:spPr>
      </p:cxnSp>
      <p:cxnSp>
        <p:nvCxnSpPr>
          <p:cNvPr id="128" name="Google Shape;128;p5"/>
          <p:cNvCxnSpPr/>
          <p:nvPr/>
        </p:nvCxnSpPr>
        <p:spPr>
          <a:xfrm rot="10800000">
            <a:off x="7107571" y="2333186"/>
            <a:ext cx="0" cy="667586"/>
          </a:xfrm>
          <a:prstGeom prst="straightConnector1">
            <a:avLst/>
          </a:prstGeom>
          <a:noFill/>
          <a:ln cap="flat" cmpd="sng" w="38100">
            <a:solidFill>
              <a:schemeClr val="accent4"/>
            </a:solidFill>
            <a:prstDash val="solid"/>
            <a:round/>
            <a:headEnd len="sm" w="sm" type="none"/>
            <a:tailEnd len="sm" w="sm" type="none"/>
          </a:ln>
        </p:spPr>
      </p:cxnSp>
      <p:cxnSp>
        <p:nvCxnSpPr>
          <p:cNvPr id="129" name="Google Shape;129;p5"/>
          <p:cNvCxnSpPr/>
          <p:nvPr/>
        </p:nvCxnSpPr>
        <p:spPr>
          <a:xfrm rot="10800000">
            <a:off x="1363985" y="1997229"/>
            <a:ext cx="0" cy="669750"/>
          </a:xfrm>
          <a:prstGeom prst="straightConnector1">
            <a:avLst/>
          </a:prstGeom>
          <a:noFill/>
          <a:ln cap="flat" cmpd="sng" w="38100">
            <a:solidFill>
              <a:schemeClr val="accent2"/>
            </a:solidFill>
            <a:prstDash val="solid"/>
            <a:round/>
            <a:headEnd len="sm" w="sm" type="none"/>
            <a:tailEnd len="sm" w="sm" type="none"/>
          </a:ln>
        </p:spPr>
      </p:cxnSp>
      <p:sp>
        <p:nvSpPr>
          <p:cNvPr id="130" name="Google Shape;130;p5"/>
          <p:cNvSpPr txBox="1"/>
          <p:nvPr>
            <p:ph type="ctrTitle"/>
          </p:nvPr>
        </p:nvSpPr>
        <p:spPr>
          <a:xfrm>
            <a:off x="1591140" y="-261701"/>
            <a:ext cx="5754450" cy="85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US">
                <a:latin typeface="Cutive"/>
                <a:ea typeface="Cutive"/>
                <a:cs typeface="Cutive"/>
                <a:sym typeface="Cutive"/>
              </a:rPr>
              <a:t>MARKET SEGMENTATION</a:t>
            </a:r>
            <a:endParaRPr>
              <a:latin typeface="Cutive"/>
              <a:ea typeface="Cutive"/>
              <a:cs typeface="Cutive"/>
              <a:sym typeface="Cutive"/>
            </a:endParaRPr>
          </a:p>
        </p:txBody>
      </p:sp>
      <p:grpSp>
        <p:nvGrpSpPr>
          <p:cNvPr id="131" name="Google Shape;131;p5"/>
          <p:cNvGrpSpPr/>
          <p:nvPr/>
        </p:nvGrpSpPr>
        <p:grpSpPr>
          <a:xfrm>
            <a:off x="536057" y="495859"/>
            <a:ext cx="1655855" cy="1545296"/>
            <a:chOff x="1024800" y="2836800"/>
            <a:chExt cx="1885123" cy="1785750"/>
          </a:xfrm>
        </p:grpSpPr>
        <p:pic>
          <p:nvPicPr>
            <p:cNvPr id="132" name="Google Shape;132;p5"/>
            <p:cNvPicPr preferRelativeResize="0"/>
            <p:nvPr/>
          </p:nvPicPr>
          <p:blipFill rotWithShape="1">
            <a:blip r:embed="rId3">
              <a:alphaModFix/>
            </a:blip>
            <a:srcRect b="2479" l="0" r="0" t="2480"/>
            <a:stretch/>
          </p:blipFill>
          <p:spPr>
            <a:xfrm>
              <a:off x="1024800" y="2836800"/>
              <a:ext cx="1885123" cy="1766696"/>
            </a:xfrm>
            <a:prstGeom prst="rect">
              <a:avLst/>
            </a:prstGeom>
            <a:noFill/>
            <a:ln>
              <a:noFill/>
            </a:ln>
          </p:spPr>
        </p:pic>
        <p:sp>
          <p:nvSpPr>
            <p:cNvPr id="133" name="Google Shape;133;p5"/>
            <p:cNvSpPr/>
            <p:nvPr/>
          </p:nvSpPr>
          <p:spPr>
            <a:xfrm>
              <a:off x="1093426" y="2855850"/>
              <a:ext cx="1766700" cy="1766700"/>
            </a:xfrm>
            <a:prstGeom prst="pie">
              <a:avLst>
                <a:gd fmla="val 983459" name="adj1"/>
                <a:gd fmla="val 16217629" name="adj2"/>
              </a:avLst>
            </a:prstGeom>
            <a:solidFill>
              <a:schemeClr val="accent1">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 name="Google Shape;134;p5"/>
          <p:cNvGrpSpPr/>
          <p:nvPr/>
        </p:nvGrpSpPr>
        <p:grpSpPr>
          <a:xfrm>
            <a:off x="6154373" y="637989"/>
            <a:ext cx="1826888" cy="1719798"/>
            <a:chOff x="6177850" y="2808225"/>
            <a:chExt cx="1933779" cy="1812295"/>
          </a:xfrm>
        </p:grpSpPr>
        <p:pic>
          <p:nvPicPr>
            <p:cNvPr id="135" name="Google Shape;135;p5"/>
            <p:cNvPicPr preferRelativeResize="0"/>
            <p:nvPr/>
          </p:nvPicPr>
          <p:blipFill rotWithShape="1">
            <a:blip r:embed="rId4">
              <a:alphaModFix/>
            </a:blip>
            <a:srcRect b="1540" l="0" r="0" t="1540"/>
            <a:stretch/>
          </p:blipFill>
          <p:spPr>
            <a:xfrm>
              <a:off x="6177850" y="2808225"/>
              <a:ext cx="1933779" cy="1812295"/>
            </a:xfrm>
            <a:prstGeom prst="rect">
              <a:avLst/>
            </a:prstGeom>
            <a:noFill/>
            <a:ln>
              <a:noFill/>
            </a:ln>
          </p:spPr>
        </p:pic>
        <p:sp>
          <p:nvSpPr>
            <p:cNvPr id="136" name="Google Shape;136;p5"/>
            <p:cNvSpPr/>
            <p:nvPr/>
          </p:nvSpPr>
          <p:spPr>
            <a:xfrm>
              <a:off x="6237175" y="2846325"/>
              <a:ext cx="1766700" cy="1766700"/>
            </a:xfrm>
            <a:prstGeom prst="pie">
              <a:avLst>
                <a:gd fmla="val 5180667" name="adj1"/>
                <a:gd fmla="val 14713747" name="adj2"/>
              </a:avLst>
            </a:prstGeom>
            <a:solidFill>
              <a:schemeClr val="accent1">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5"/>
          <p:cNvSpPr txBox="1"/>
          <p:nvPr/>
        </p:nvSpPr>
        <p:spPr>
          <a:xfrm>
            <a:off x="5789120" y="1135349"/>
            <a:ext cx="2669079" cy="1355048"/>
          </a:xfrm>
          <a:prstGeom prst="rect">
            <a:avLst/>
          </a:prstGeom>
          <a:noFill/>
          <a:ln>
            <a:noFill/>
          </a:ln>
        </p:spPr>
        <p:txBody>
          <a:bodyPr anchorCtr="0" anchor="t" bIns="0" lIns="0" spcFirstLastPara="1" rIns="0" wrap="square" tIns="6350">
            <a:noAutofit/>
          </a:bodyPr>
          <a:lstStyle/>
          <a:p>
            <a:pPr indent="-171450" lvl="0" marL="171450" marR="0" rtl="0" algn="l">
              <a:lnSpc>
                <a:spcPct val="115000"/>
              </a:lnSpc>
              <a:spcBef>
                <a:spcPts val="0"/>
              </a:spcBef>
              <a:spcAft>
                <a:spcPts val="0"/>
              </a:spcAft>
              <a:buClr>
                <a:srgbClr val="000000"/>
              </a:buClr>
              <a:buSzPts val="1200"/>
              <a:buFont typeface="Arial"/>
              <a:buChar char="•"/>
            </a:pPr>
            <a:r>
              <a:rPr b="1" i="0" lang="en-US" sz="1200" u="none" cap="none" strike="noStrike">
                <a:solidFill>
                  <a:srgbClr val="062B44"/>
                </a:solidFill>
                <a:latin typeface="Arial"/>
                <a:ea typeface="Arial"/>
                <a:cs typeface="Arial"/>
                <a:sym typeface="Arial"/>
              </a:rPr>
              <a:t>Fage</a:t>
            </a:r>
            <a:r>
              <a:rPr b="1" i="0" lang="en-US" sz="1200" u="none" cap="none" strike="noStrike">
                <a:solidFill>
                  <a:schemeClr val="dk1"/>
                </a:solidFill>
                <a:latin typeface="Arial"/>
                <a:ea typeface="Arial"/>
                <a:cs typeface="Arial"/>
                <a:sym typeface="Arial"/>
              </a:rPr>
              <a:t> customers using for non-cooking value side by side cup.</a:t>
            </a:r>
            <a:endParaRPr/>
          </a:p>
          <a:p>
            <a:pPr indent="-171450" lvl="0" marL="171450" marR="0" rtl="0" algn="l">
              <a:lnSpc>
                <a:spcPct val="115000"/>
              </a:lnSpc>
              <a:spcBef>
                <a:spcPts val="0"/>
              </a:spcBef>
              <a:spcAft>
                <a:spcPts val="0"/>
              </a:spcAft>
              <a:buClr>
                <a:srgbClr val="000000"/>
              </a:buClr>
              <a:buSzPts val="1200"/>
              <a:buFont typeface="Arial"/>
              <a:buChar char="•"/>
            </a:pPr>
            <a:r>
              <a:rPr b="1" i="0" lang="en-US" sz="1200" u="none" cap="none" strike="noStrike">
                <a:solidFill>
                  <a:srgbClr val="1B699B"/>
                </a:solidFill>
                <a:latin typeface="Arial"/>
                <a:ea typeface="Arial"/>
                <a:cs typeface="Arial"/>
                <a:sym typeface="Arial"/>
              </a:rPr>
              <a:t>Chobani</a:t>
            </a:r>
            <a:r>
              <a:rPr b="1" i="0" lang="en-US" sz="1200" u="none" cap="none" strike="noStrike">
                <a:solidFill>
                  <a:schemeClr val="dk1"/>
                </a:solidFill>
                <a:latin typeface="Arial"/>
                <a:ea typeface="Arial"/>
                <a:cs typeface="Arial"/>
                <a:sym typeface="Arial"/>
              </a:rPr>
              <a:t> customers value all nature, fat level, texture, consistency and taste. </a:t>
            </a:r>
            <a:endParaRPr/>
          </a:p>
          <a:p>
            <a:pPr indent="-171450" lvl="0" marL="171450" marR="0" rtl="0" algn="l">
              <a:lnSpc>
                <a:spcPct val="115000"/>
              </a:lnSpc>
              <a:spcBef>
                <a:spcPts val="0"/>
              </a:spcBef>
              <a:spcAft>
                <a:spcPts val="0"/>
              </a:spcAft>
              <a:buClr>
                <a:srgbClr val="000000"/>
              </a:buClr>
              <a:buSzPts val="1200"/>
              <a:buFont typeface="Arial"/>
              <a:buChar char="•"/>
            </a:pPr>
            <a:r>
              <a:rPr b="1" i="0" lang="en-US" sz="1200" u="none" cap="none" strike="noStrike">
                <a:solidFill>
                  <a:srgbClr val="2CB3FD"/>
                </a:solidFill>
                <a:latin typeface="Arial"/>
                <a:ea typeface="Arial"/>
                <a:cs typeface="Arial"/>
                <a:sym typeface="Arial"/>
              </a:rPr>
              <a:t>Oikos</a:t>
            </a:r>
            <a:r>
              <a:rPr b="1" i="0" lang="en-US" sz="1200" u="none" cap="none" strike="noStrike">
                <a:solidFill>
                  <a:schemeClr val="dk1"/>
                </a:solidFill>
                <a:latin typeface="Arial"/>
                <a:ea typeface="Arial"/>
                <a:cs typeface="Arial"/>
                <a:sym typeface="Arial"/>
              </a:rPr>
              <a:t> customers value price most.</a:t>
            </a:r>
            <a:endParaRPr/>
          </a:p>
        </p:txBody>
      </p:sp>
      <p:sp>
        <p:nvSpPr>
          <p:cNvPr id="138" name="Google Shape;138;p5"/>
          <p:cNvSpPr txBox="1"/>
          <p:nvPr/>
        </p:nvSpPr>
        <p:spPr>
          <a:xfrm>
            <a:off x="6373098" y="696710"/>
            <a:ext cx="1506365" cy="42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accent3"/>
                </a:solidFill>
                <a:latin typeface="Amatic SC"/>
                <a:ea typeface="Amatic SC"/>
                <a:cs typeface="Amatic SC"/>
                <a:sym typeface="Amatic SC"/>
              </a:rPr>
              <a:t>Non-cooking</a:t>
            </a:r>
            <a:endParaRPr b="1" i="0" sz="2400" u="none" cap="none" strike="noStrike">
              <a:solidFill>
                <a:schemeClr val="accent3"/>
              </a:solidFill>
              <a:latin typeface="Amatic SC"/>
              <a:ea typeface="Amatic SC"/>
              <a:cs typeface="Amatic SC"/>
              <a:sym typeface="Amatic SC"/>
            </a:endParaRPr>
          </a:p>
        </p:txBody>
      </p:sp>
      <p:sp>
        <p:nvSpPr>
          <p:cNvPr id="139" name="Google Shape;139;p5"/>
          <p:cNvSpPr txBox="1"/>
          <p:nvPr/>
        </p:nvSpPr>
        <p:spPr>
          <a:xfrm>
            <a:off x="288235" y="867276"/>
            <a:ext cx="2408156" cy="1094364"/>
          </a:xfrm>
          <a:prstGeom prst="rect">
            <a:avLst/>
          </a:prstGeom>
          <a:noFill/>
          <a:ln>
            <a:noFill/>
          </a:ln>
        </p:spPr>
        <p:txBody>
          <a:bodyPr anchorCtr="0" anchor="t" bIns="0" lIns="0" spcFirstLastPara="1" rIns="0" wrap="square" tIns="6350">
            <a:noAutofit/>
          </a:bodyPr>
          <a:lstStyle/>
          <a:p>
            <a:pPr indent="-171450" lvl="0" marL="171450" marR="0" rtl="0" algn="l">
              <a:lnSpc>
                <a:spcPct val="115000"/>
              </a:lnSpc>
              <a:spcBef>
                <a:spcPts val="0"/>
              </a:spcBef>
              <a:spcAft>
                <a:spcPts val="0"/>
              </a:spcAft>
              <a:buClr>
                <a:srgbClr val="000000"/>
              </a:buClr>
              <a:buSzPts val="1200"/>
              <a:buFont typeface="Arial"/>
              <a:buChar char="•"/>
            </a:pPr>
            <a:r>
              <a:rPr b="1" i="0" lang="en-US" sz="1200" u="none" cap="none" strike="noStrike">
                <a:solidFill>
                  <a:srgbClr val="062B44"/>
                </a:solidFill>
                <a:latin typeface="Arial"/>
                <a:ea typeface="Arial"/>
                <a:cs typeface="Arial"/>
                <a:sym typeface="Arial"/>
              </a:rPr>
              <a:t>Fage</a:t>
            </a:r>
            <a:r>
              <a:rPr b="1" i="0" lang="en-US" sz="1200" u="none" cap="none" strike="noStrike">
                <a:solidFill>
                  <a:schemeClr val="dk1"/>
                </a:solidFill>
                <a:latin typeface="Arial"/>
                <a:ea typeface="Arial"/>
                <a:cs typeface="Arial"/>
                <a:sym typeface="Arial"/>
              </a:rPr>
              <a:t> customers value texture, consistency and taste.</a:t>
            </a:r>
            <a:endParaRPr/>
          </a:p>
          <a:p>
            <a:pPr indent="-171450" lvl="0" marL="171450" marR="0" rtl="0" algn="l">
              <a:lnSpc>
                <a:spcPct val="115000"/>
              </a:lnSpc>
              <a:spcBef>
                <a:spcPts val="0"/>
              </a:spcBef>
              <a:spcAft>
                <a:spcPts val="0"/>
              </a:spcAft>
              <a:buClr>
                <a:srgbClr val="000000"/>
              </a:buClr>
              <a:buSzPts val="1200"/>
              <a:buFont typeface="Arial"/>
              <a:buChar char="•"/>
            </a:pPr>
            <a:r>
              <a:rPr b="1" i="0" lang="en-US" sz="1200" u="none" cap="none" strike="noStrike">
                <a:solidFill>
                  <a:srgbClr val="1B699B"/>
                </a:solidFill>
                <a:latin typeface="Arial"/>
                <a:ea typeface="Arial"/>
                <a:cs typeface="Arial"/>
                <a:sym typeface="Arial"/>
              </a:rPr>
              <a:t>Chobani</a:t>
            </a:r>
            <a:r>
              <a:rPr b="1" i="0" lang="en-US" sz="1200" u="none" cap="none" strike="noStrike">
                <a:solidFill>
                  <a:schemeClr val="dk1"/>
                </a:solidFill>
                <a:latin typeface="Arial"/>
                <a:ea typeface="Arial"/>
                <a:cs typeface="Arial"/>
                <a:sym typeface="Arial"/>
              </a:rPr>
              <a:t> customers value all nature, fat level and calories level.</a:t>
            </a:r>
            <a:endParaRPr/>
          </a:p>
          <a:p>
            <a:pPr indent="-171450" lvl="0" marL="171450" marR="0" rtl="0" algn="l">
              <a:lnSpc>
                <a:spcPct val="115000"/>
              </a:lnSpc>
              <a:spcBef>
                <a:spcPts val="0"/>
              </a:spcBef>
              <a:spcAft>
                <a:spcPts val="0"/>
              </a:spcAft>
              <a:buClr>
                <a:srgbClr val="000000"/>
              </a:buClr>
              <a:buSzPts val="1200"/>
              <a:buFont typeface="Arial"/>
              <a:buChar char="•"/>
            </a:pPr>
            <a:r>
              <a:rPr b="1" i="0" lang="en-US" sz="1200" u="none" cap="none" strike="noStrike">
                <a:solidFill>
                  <a:srgbClr val="2CB3FD"/>
                </a:solidFill>
                <a:latin typeface="Arial"/>
                <a:ea typeface="Arial"/>
                <a:cs typeface="Arial"/>
                <a:sym typeface="Arial"/>
              </a:rPr>
              <a:t>Oikos</a:t>
            </a:r>
            <a:r>
              <a:rPr b="1" i="0" lang="en-US" sz="1200" u="none" cap="none" strike="noStrike">
                <a:solidFill>
                  <a:schemeClr val="dk1"/>
                </a:solidFill>
                <a:latin typeface="Arial"/>
                <a:ea typeface="Arial"/>
                <a:cs typeface="Arial"/>
                <a:sym typeface="Arial"/>
              </a:rPr>
              <a:t> customers value price most.</a:t>
            </a:r>
            <a:endParaRPr b="1" i="0" sz="1200" u="none" cap="none" strike="noStrike">
              <a:solidFill>
                <a:schemeClr val="dk1"/>
              </a:solidFill>
              <a:latin typeface="Arial"/>
              <a:ea typeface="Arial"/>
              <a:cs typeface="Arial"/>
              <a:sym typeface="Arial"/>
            </a:endParaRPr>
          </a:p>
        </p:txBody>
      </p:sp>
      <p:pic>
        <p:nvPicPr>
          <p:cNvPr descr="Chart, scatter chart&#10;&#10;Description automatically generated" id="140" name="Google Shape;140;p5"/>
          <p:cNvPicPr preferRelativeResize="0"/>
          <p:nvPr/>
        </p:nvPicPr>
        <p:blipFill rotWithShape="1">
          <a:blip r:embed="rId5">
            <a:alphaModFix/>
          </a:blip>
          <a:srcRect b="0" l="0" r="0" t="0"/>
          <a:stretch/>
        </p:blipFill>
        <p:spPr>
          <a:xfrm>
            <a:off x="-3128" y="2478137"/>
            <a:ext cx="2919027" cy="2653661"/>
          </a:xfrm>
          <a:prstGeom prst="rect">
            <a:avLst/>
          </a:prstGeom>
          <a:noFill/>
          <a:ln>
            <a:noFill/>
          </a:ln>
        </p:spPr>
      </p:pic>
      <p:pic>
        <p:nvPicPr>
          <p:cNvPr descr="Chart, scatter chart&#10;&#10;Description automatically generated" id="141" name="Google Shape;141;p5"/>
          <p:cNvPicPr preferRelativeResize="0"/>
          <p:nvPr/>
        </p:nvPicPr>
        <p:blipFill rotWithShape="1">
          <a:blip r:embed="rId6">
            <a:alphaModFix/>
          </a:blip>
          <a:srcRect b="0" l="0" r="0" t="0"/>
          <a:stretch/>
        </p:blipFill>
        <p:spPr>
          <a:xfrm>
            <a:off x="2898358" y="467139"/>
            <a:ext cx="2874446" cy="2571873"/>
          </a:xfrm>
          <a:prstGeom prst="rect">
            <a:avLst/>
          </a:prstGeom>
          <a:noFill/>
          <a:ln>
            <a:noFill/>
          </a:ln>
        </p:spPr>
      </p:pic>
      <p:sp>
        <p:nvSpPr>
          <p:cNvPr id="142" name="Google Shape;142;p5"/>
          <p:cNvSpPr txBox="1"/>
          <p:nvPr/>
        </p:nvSpPr>
        <p:spPr>
          <a:xfrm>
            <a:off x="421529" y="423639"/>
            <a:ext cx="1999921" cy="42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accent3"/>
                </a:solidFill>
                <a:latin typeface="Amatic SC"/>
                <a:ea typeface="Amatic SC"/>
                <a:cs typeface="Amatic SC"/>
                <a:sym typeface="Amatic SC"/>
              </a:rPr>
              <a:t>Non-seperation</a:t>
            </a:r>
            <a:endParaRPr b="1" i="0" sz="2400" u="none" cap="none" strike="noStrike">
              <a:solidFill>
                <a:schemeClr val="accent3"/>
              </a:solidFill>
              <a:latin typeface="Amatic SC"/>
              <a:ea typeface="Amatic SC"/>
              <a:cs typeface="Amatic SC"/>
              <a:sym typeface="Amatic SC"/>
            </a:endParaRPr>
          </a:p>
        </p:txBody>
      </p:sp>
      <p:pic>
        <p:nvPicPr>
          <p:cNvPr descr="Chart, scatter chart&#10;&#10;Description automatically generated" id="143" name="Google Shape;143;p5"/>
          <p:cNvPicPr preferRelativeResize="0"/>
          <p:nvPr/>
        </p:nvPicPr>
        <p:blipFill rotWithShape="1">
          <a:blip r:embed="rId7">
            <a:alphaModFix/>
          </a:blip>
          <a:srcRect b="0" l="0" r="0" t="0"/>
          <a:stretch/>
        </p:blipFill>
        <p:spPr>
          <a:xfrm>
            <a:off x="5627937" y="2832652"/>
            <a:ext cx="3516064" cy="2312420"/>
          </a:xfrm>
          <a:prstGeom prst="rect">
            <a:avLst/>
          </a:prstGeom>
          <a:noFill/>
          <a:ln>
            <a:noFill/>
          </a:ln>
        </p:spPr>
      </p:pic>
      <p:sp>
        <p:nvSpPr>
          <p:cNvPr id="144" name="Google Shape;144;p5"/>
          <p:cNvSpPr/>
          <p:nvPr/>
        </p:nvSpPr>
        <p:spPr>
          <a:xfrm>
            <a:off x="3452231" y="3414167"/>
            <a:ext cx="1766700" cy="1766700"/>
          </a:xfrm>
          <a:prstGeom prst="pie">
            <a:avLst>
              <a:gd fmla="val 983459" name="adj1"/>
              <a:gd fmla="val 16217629" name="adj2"/>
            </a:avLst>
          </a:prstGeom>
          <a:solidFill>
            <a:schemeClr val="accent1">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5" name="Google Shape;145;p5"/>
          <p:cNvPicPr preferRelativeResize="0"/>
          <p:nvPr/>
        </p:nvPicPr>
        <p:blipFill rotWithShape="1">
          <a:blip r:embed="rId8">
            <a:alphaModFix/>
          </a:blip>
          <a:srcRect b="0" l="0" r="0" t="0"/>
          <a:stretch/>
        </p:blipFill>
        <p:spPr>
          <a:xfrm>
            <a:off x="3781016" y="3759288"/>
            <a:ext cx="1209103" cy="1192010"/>
          </a:xfrm>
          <a:prstGeom prst="rect">
            <a:avLst/>
          </a:prstGeom>
          <a:noFill/>
          <a:ln>
            <a:noFill/>
          </a:ln>
        </p:spPr>
      </p:pic>
      <p:sp>
        <p:nvSpPr>
          <p:cNvPr id="146" name="Google Shape;146;p5"/>
          <p:cNvSpPr/>
          <p:nvPr/>
        </p:nvSpPr>
        <p:spPr>
          <a:xfrm>
            <a:off x="3752486" y="3808915"/>
            <a:ext cx="1092633" cy="1192010"/>
          </a:xfrm>
          <a:prstGeom prst="pie">
            <a:avLst>
              <a:gd fmla="val 983459" name="adj1"/>
              <a:gd fmla="val 16217629" name="adj2"/>
            </a:avLst>
          </a:prstGeom>
          <a:solidFill>
            <a:schemeClr val="accent1">
              <a:alpha val="5803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
          <p:cNvSpPr txBox="1"/>
          <p:nvPr/>
        </p:nvSpPr>
        <p:spPr>
          <a:xfrm>
            <a:off x="3700100" y="3339728"/>
            <a:ext cx="1304400" cy="42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accent3"/>
                </a:solidFill>
                <a:latin typeface="Amatic SC"/>
                <a:ea typeface="Amatic SC"/>
                <a:cs typeface="Amatic SC"/>
                <a:sym typeface="Amatic SC"/>
              </a:rPr>
              <a:t>Cooking</a:t>
            </a:r>
            <a:endParaRPr b="1" i="0" sz="2400" u="none" cap="none" strike="noStrike">
              <a:solidFill>
                <a:schemeClr val="accent3"/>
              </a:solidFill>
              <a:latin typeface="Amatic SC"/>
              <a:ea typeface="Amatic SC"/>
              <a:cs typeface="Amatic SC"/>
              <a:sym typeface="Amatic SC"/>
            </a:endParaRPr>
          </a:p>
        </p:txBody>
      </p:sp>
      <p:sp>
        <p:nvSpPr>
          <p:cNvPr id="148" name="Google Shape;148;p5"/>
          <p:cNvSpPr txBox="1"/>
          <p:nvPr/>
        </p:nvSpPr>
        <p:spPr>
          <a:xfrm>
            <a:off x="3015341" y="3767852"/>
            <a:ext cx="2640479" cy="1094364"/>
          </a:xfrm>
          <a:prstGeom prst="rect">
            <a:avLst/>
          </a:prstGeom>
          <a:noFill/>
          <a:ln>
            <a:noFill/>
          </a:ln>
        </p:spPr>
        <p:txBody>
          <a:bodyPr anchorCtr="0" anchor="t" bIns="0" lIns="0" spcFirstLastPara="1" rIns="0" wrap="square" tIns="6350">
            <a:noAutofit/>
          </a:bodyPr>
          <a:lstStyle/>
          <a:p>
            <a:pPr indent="-171450" lvl="0" marL="1714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62B44"/>
                </a:solidFill>
                <a:latin typeface="Arial"/>
                <a:ea typeface="Arial"/>
                <a:cs typeface="Arial"/>
                <a:sym typeface="Arial"/>
              </a:rPr>
              <a:t>Fage</a:t>
            </a:r>
            <a:r>
              <a:rPr b="1" i="0" lang="en-US" sz="1200" u="none" cap="none" strike="noStrike">
                <a:solidFill>
                  <a:schemeClr val="dk1"/>
                </a:solidFill>
                <a:latin typeface="Arial"/>
                <a:ea typeface="Arial"/>
                <a:cs typeface="Arial"/>
                <a:sym typeface="Arial"/>
              </a:rPr>
              <a:t> customers using for cooking value texture, consistency and taste.</a:t>
            </a:r>
            <a:endParaRPr/>
          </a:p>
          <a:p>
            <a:pPr indent="-171450" lvl="0" marL="1714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1B699B"/>
                </a:solidFill>
                <a:latin typeface="Arial"/>
                <a:ea typeface="Arial"/>
                <a:cs typeface="Arial"/>
                <a:sym typeface="Arial"/>
              </a:rPr>
              <a:t>Chobani </a:t>
            </a:r>
            <a:r>
              <a:rPr b="1" i="0" lang="en-US" sz="1200" u="none" cap="none" strike="noStrike">
                <a:solidFill>
                  <a:schemeClr val="dk1"/>
                </a:solidFill>
                <a:latin typeface="Arial"/>
                <a:ea typeface="Arial"/>
                <a:cs typeface="Arial"/>
                <a:sym typeface="Arial"/>
              </a:rPr>
              <a:t>customers using for cooking value all nature, fat level and calories level.</a:t>
            </a:r>
            <a:endParaRPr/>
          </a:p>
          <a:p>
            <a:pPr indent="-171450" lvl="0" marL="1714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2CB3FD"/>
                </a:solidFill>
                <a:latin typeface="Arial"/>
                <a:ea typeface="Arial"/>
                <a:cs typeface="Arial"/>
                <a:sym typeface="Arial"/>
              </a:rPr>
              <a:t>Oikos</a:t>
            </a:r>
            <a:r>
              <a:rPr b="1" i="0" lang="en-US" sz="1200" u="none" cap="none" strike="noStrike">
                <a:solidFill>
                  <a:schemeClr val="dk1"/>
                </a:solidFill>
                <a:latin typeface="Arial"/>
                <a:ea typeface="Arial"/>
                <a:cs typeface="Arial"/>
                <a:sym typeface="Arial"/>
              </a:rPr>
              <a:t> customers using for cooking value price most.</a:t>
            </a:r>
            <a:endParaRPr b="1" i="0" sz="1200" u="none" cap="none" strike="noStrike">
              <a:solidFill>
                <a:schemeClr val="dk1"/>
              </a:solidFill>
              <a:latin typeface="Arial"/>
              <a:ea typeface="Arial"/>
              <a:cs typeface="Arial"/>
              <a:sym typeface="Arial"/>
            </a:endParaRPr>
          </a:p>
        </p:txBody>
      </p:sp>
      <p:grpSp>
        <p:nvGrpSpPr>
          <p:cNvPr id="149" name="Google Shape;149;p5"/>
          <p:cNvGrpSpPr/>
          <p:nvPr/>
        </p:nvGrpSpPr>
        <p:grpSpPr>
          <a:xfrm>
            <a:off x="7879463" y="6614"/>
            <a:ext cx="1346547" cy="1034260"/>
            <a:chOff x="106031" y="4058334"/>
            <a:chExt cx="1346547" cy="1034260"/>
          </a:xfrm>
        </p:grpSpPr>
        <p:sp>
          <p:nvSpPr>
            <p:cNvPr id="150" name="Google Shape;150;p5"/>
            <p:cNvSpPr/>
            <p:nvPr/>
          </p:nvSpPr>
          <p:spPr>
            <a:xfrm>
              <a:off x="106031" y="4087032"/>
              <a:ext cx="483825" cy="209463"/>
            </a:xfrm>
            <a:prstGeom prst="rect">
              <a:avLst/>
            </a:prstGeom>
            <a:solidFill>
              <a:srgbClr val="062B44"/>
            </a:solidFill>
            <a:ln cap="flat" cmpd="sng" w="25400">
              <a:solidFill>
                <a:srgbClr val="062B4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5"/>
            <p:cNvSpPr/>
            <p:nvPr/>
          </p:nvSpPr>
          <p:spPr>
            <a:xfrm>
              <a:off x="106031" y="4457813"/>
              <a:ext cx="483825" cy="209463"/>
            </a:xfrm>
            <a:prstGeom prst="rect">
              <a:avLst/>
            </a:prstGeom>
            <a:solidFill>
              <a:srgbClr val="1B699B"/>
            </a:solidFill>
            <a:ln cap="flat" cmpd="sng" w="25400">
              <a:solidFill>
                <a:srgbClr val="1B69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5"/>
            <p:cNvSpPr/>
            <p:nvPr/>
          </p:nvSpPr>
          <p:spPr>
            <a:xfrm>
              <a:off x="114441" y="4833598"/>
              <a:ext cx="483825" cy="209463"/>
            </a:xfrm>
            <a:prstGeom prst="rect">
              <a:avLst/>
            </a:prstGeom>
            <a:solidFill>
              <a:srgbClr val="2DB2FD"/>
            </a:solidFill>
            <a:ln cap="flat" cmpd="sng" w="25400">
              <a:solidFill>
                <a:srgbClr val="2DB2F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 name="Google Shape;153;p5"/>
            <p:cNvSpPr txBox="1"/>
            <p:nvPr/>
          </p:nvSpPr>
          <p:spPr>
            <a:xfrm>
              <a:off x="599387" y="4058334"/>
              <a:ext cx="6162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62B44"/>
                  </a:solidFill>
                  <a:latin typeface="Arial"/>
                  <a:ea typeface="Arial"/>
                  <a:cs typeface="Arial"/>
                  <a:sym typeface="Arial"/>
                </a:rPr>
                <a:t>Fage</a:t>
              </a:r>
              <a:endParaRPr b="1" i="0" sz="1400" u="none" cap="none" strike="noStrike">
                <a:solidFill>
                  <a:srgbClr val="062B44"/>
                </a:solidFill>
                <a:latin typeface="Arial"/>
                <a:ea typeface="Arial"/>
                <a:cs typeface="Arial"/>
                <a:sym typeface="Arial"/>
              </a:endParaRPr>
            </a:p>
          </p:txBody>
        </p:sp>
        <p:sp>
          <p:nvSpPr>
            <p:cNvPr id="154" name="Google Shape;154;p5"/>
            <p:cNvSpPr txBox="1"/>
            <p:nvPr/>
          </p:nvSpPr>
          <p:spPr>
            <a:xfrm>
              <a:off x="557368" y="4407875"/>
              <a:ext cx="89521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1B699B"/>
                  </a:solidFill>
                  <a:latin typeface="Arial"/>
                  <a:ea typeface="Arial"/>
                  <a:cs typeface="Arial"/>
                  <a:sym typeface="Arial"/>
                </a:rPr>
                <a:t>Chobani</a:t>
              </a:r>
              <a:endParaRPr b="1" i="0" sz="1400" u="none" cap="none" strike="noStrike">
                <a:solidFill>
                  <a:srgbClr val="1B699B"/>
                </a:solidFill>
                <a:latin typeface="Arial"/>
                <a:ea typeface="Arial"/>
                <a:cs typeface="Arial"/>
                <a:sym typeface="Arial"/>
              </a:endParaRPr>
            </a:p>
          </p:txBody>
        </p:sp>
        <p:sp>
          <p:nvSpPr>
            <p:cNvPr id="155" name="Google Shape;155;p5"/>
            <p:cNvSpPr txBox="1"/>
            <p:nvPr/>
          </p:nvSpPr>
          <p:spPr>
            <a:xfrm>
              <a:off x="589856" y="4784817"/>
              <a:ext cx="8149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2DB2FD"/>
                  </a:solidFill>
                  <a:latin typeface="Arial"/>
                  <a:ea typeface="Arial"/>
                  <a:cs typeface="Arial"/>
                  <a:sym typeface="Arial"/>
                </a:rPr>
                <a:t>Oikos</a:t>
              </a:r>
              <a:endParaRPr b="1" i="0" sz="1400" u="none" cap="none" strike="noStrike">
                <a:solidFill>
                  <a:srgbClr val="2DB2FD"/>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6"/>
          <p:cNvSpPr txBox="1"/>
          <p:nvPr/>
        </p:nvSpPr>
        <p:spPr>
          <a:xfrm>
            <a:off x="2352735" y="1226450"/>
            <a:ext cx="713100" cy="68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accent3"/>
                </a:solidFill>
                <a:latin typeface="Amatic SC"/>
                <a:ea typeface="Amatic SC"/>
                <a:cs typeface="Amatic SC"/>
                <a:sym typeface="Amatic SC"/>
              </a:rPr>
              <a:t>02</a:t>
            </a:r>
            <a:endParaRPr b="1" i="0" sz="3600" u="none" cap="none" strike="noStrike">
              <a:solidFill>
                <a:schemeClr val="accent3"/>
              </a:solidFill>
              <a:latin typeface="Amatic SC"/>
              <a:ea typeface="Amatic SC"/>
              <a:cs typeface="Amatic SC"/>
              <a:sym typeface="Amatic SC"/>
            </a:endParaRPr>
          </a:p>
        </p:txBody>
      </p:sp>
      <p:cxnSp>
        <p:nvCxnSpPr>
          <p:cNvPr id="161" name="Google Shape;161;p6"/>
          <p:cNvCxnSpPr/>
          <p:nvPr/>
        </p:nvCxnSpPr>
        <p:spPr>
          <a:xfrm>
            <a:off x="1030433" y="1820862"/>
            <a:ext cx="0" cy="1712700"/>
          </a:xfrm>
          <a:prstGeom prst="straightConnector1">
            <a:avLst/>
          </a:prstGeom>
          <a:noFill/>
          <a:ln cap="flat" cmpd="sng" w="28575">
            <a:solidFill>
              <a:schemeClr val="accent2"/>
            </a:solidFill>
            <a:prstDash val="solid"/>
            <a:round/>
            <a:headEnd len="sm" w="sm" type="none"/>
            <a:tailEnd len="sm" w="sm" type="none"/>
          </a:ln>
        </p:spPr>
      </p:cxnSp>
      <p:sp>
        <p:nvSpPr>
          <p:cNvPr id="162" name="Google Shape;162;p6"/>
          <p:cNvSpPr txBox="1"/>
          <p:nvPr/>
        </p:nvSpPr>
        <p:spPr>
          <a:xfrm>
            <a:off x="-15953" y="946555"/>
            <a:ext cx="2411141" cy="68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There is no apparent difference on distinct features between customers who prefer to use yogurt to cook or snack. </a:t>
            </a:r>
            <a:endParaRPr/>
          </a:p>
          <a:p>
            <a:pPr indent="0" lvl="0" marL="0" marR="0" rtl="0" algn="ctr">
              <a:lnSpc>
                <a:spcPct val="100000"/>
              </a:lnSpc>
              <a:spcBef>
                <a:spcPts val="1600"/>
              </a:spcBef>
              <a:spcAft>
                <a:spcPts val="160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63" name="Google Shape;163;p6"/>
          <p:cNvSpPr txBox="1"/>
          <p:nvPr/>
        </p:nvSpPr>
        <p:spPr>
          <a:xfrm>
            <a:off x="673877" y="3525177"/>
            <a:ext cx="713100" cy="68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accent3"/>
                </a:solidFill>
                <a:latin typeface="Amatic SC"/>
                <a:ea typeface="Amatic SC"/>
                <a:cs typeface="Amatic SC"/>
                <a:sym typeface="Amatic SC"/>
              </a:rPr>
              <a:t>01</a:t>
            </a:r>
            <a:endParaRPr b="1" i="0" sz="3600" u="none" cap="none" strike="noStrike">
              <a:solidFill>
                <a:schemeClr val="accent3"/>
              </a:solidFill>
              <a:latin typeface="Amatic SC"/>
              <a:ea typeface="Amatic SC"/>
              <a:cs typeface="Amatic SC"/>
              <a:sym typeface="Amatic SC"/>
            </a:endParaRPr>
          </a:p>
        </p:txBody>
      </p:sp>
      <p:cxnSp>
        <p:nvCxnSpPr>
          <p:cNvPr id="164" name="Google Shape;164;p6"/>
          <p:cNvCxnSpPr/>
          <p:nvPr/>
        </p:nvCxnSpPr>
        <p:spPr>
          <a:xfrm>
            <a:off x="183161" y="1809750"/>
            <a:ext cx="1752600" cy="0"/>
          </a:xfrm>
          <a:prstGeom prst="straightConnector1">
            <a:avLst/>
          </a:prstGeom>
          <a:noFill/>
          <a:ln cap="flat" cmpd="sng" w="28575">
            <a:solidFill>
              <a:schemeClr val="accent2"/>
            </a:solidFill>
            <a:prstDash val="solid"/>
            <a:round/>
            <a:headEnd len="sm" w="sm" type="none"/>
            <a:tailEnd len="sm" w="sm" type="none"/>
          </a:ln>
        </p:spPr>
      </p:cxnSp>
      <p:sp>
        <p:nvSpPr>
          <p:cNvPr id="165" name="Google Shape;165;p6"/>
          <p:cNvSpPr txBox="1"/>
          <p:nvPr>
            <p:ph type="ctrTitle"/>
          </p:nvPr>
        </p:nvSpPr>
        <p:spPr>
          <a:xfrm>
            <a:off x="520313" y="77599"/>
            <a:ext cx="7904100" cy="46983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US">
                <a:latin typeface="Cutive"/>
                <a:ea typeface="Cutive"/>
                <a:cs typeface="Cutive"/>
                <a:sym typeface="Cutive"/>
              </a:rPr>
              <a:t>Summary</a:t>
            </a:r>
            <a:endParaRPr>
              <a:latin typeface="Cutive"/>
              <a:ea typeface="Cutive"/>
              <a:cs typeface="Cutive"/>
              <a:sym typeface="Cutive"/>
            </a:endParaRPr>
          </a:p>
        </p:txBody>
      </p:sp>
      <p:cxnSp>
        <p:nvCxnSpPr>
          <p:cNvPr id="166" name="Google Shape;166;p6"/>
          <p:cNvCxnSpPr/>
          <p:nvPr/>
        </p:nvCxnSpPr>
        <p:spPr>
          <a:xfrm>
            <a:off x="4408028" y="1820862"/>
            <a:ext cx="0" cy="1712700"/>
          </a:xfrm>
          <a:prstGeom prst="straightConnector1">
            <a:avLst/>
          </a:prstGeom>
          <a:noFill/>
          <a:ln cap="flat" cmpd="sng" w="28575">
            <a:solidFill>
              <a:schemeClr val="accent2"/>
            </a:solidFill>
            <a:prstDash val="solid"/>
            <a:round/>
            <a:headEnd len="sm" w="sm" type="none"/>
            <a:tailEnd len="sm" w="sm" type="none"/>
          </a:ln>
        </p:spPr>
      </p:cxnSp>
      <p:sp>
        <p:nvSpPr>
          <p:cNvPr id="167" name="Google Shape;167;p6"/>
          <p:cNvSpPr txBox="1"/>
          <p:nvPr/>
        </p:nvSpPr>
        <p:spPr>
          <a:xfrm>
            <a:off x="3508031" y="1127057"/>
            <a:ext cx="1800000" cy="68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Most customers rank taste as highest feature while choosing brand.</a:t>
            </a:r>
            <a:endParaRPr b="1" i="0" sz="1000" u="none" cap="none" strike="noStrike">
              <a:solidFill>
                <a:srgbClr val="000000"/>
              </a:solidFill>
              <a:latin typeface="Arial"/>
              <a:ea typeface="Arial"/>
              <a:cs typeface="Arial"/>
              <a:sym typeface="Arial"/>
            </a:endParaRPr>
          </a:p>
        </p:txBody>
      </p:sp>
      <p:sp>
        <p:nvSpPr>
          <p:cNvPr id="168" name="Google Shape;168;p6"/>
          <p:cNvSpPr txBox="1"/>
          <p:nvPr/>
        </p:nvSpPr>
        <p:spPr>
          <a:xfrm>
            <a:off x="4051472" y="3525177"/>
            <a:ext cx="713100" cy="68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accent3"/>
                </a:solidFill>
                <a:latin typeface="Amatic SC"/>
                <a:ea typeface="Amatic SC"/>
                <a:cs typeface="Amatic SC"/>
                <a:sym typeface="Amatic SC"/>
              </a:rPr>
              <a:t>03</a:t>
            </a:r>
            <a:endParaRPr b="1" i="0" sz="3600" u="none" cap="none" strike="noStrike">
              <a:solidFill>
                <a:schemeClr val="accent3"/>
              </a:solidFill>
              <a:latin typeface="Amatic SC"/>
              <a:ea typeface="Amatic SC"/>
              <a:cs typeface="Amatic SC"/>
              <a:sym typeface="Amatic SC"/>
            </a:endParaRPr>
          </a:p>
        </p:txBody>
      </p:sp>
      <p:cxnSp>
        <p:nvCxnSpPr>
          <p:cNvPr id="169" name="Google Shape;169;p6"/>
          <p:cNvCxnSpPr/>
          <p:nvPr/>
        </p:nvCxnSpPr>
        <p:spPr>
          <a:xfrm>
            <a:off x="3560756" y="1809750"/>
            <a:ext cx="1752600" cy="0"/>
          </a:xfrm>
          <a:prstGeom prst="straightConnector1">
            <a:avLst/>
          </a:prstGeom>
          <a:noFill/>
          <a:ln cap="flat" cmpd="sng" w="28575">
            <a:solidFill>
              <a:schemeClr val="accent2"/>
            </a:solidFill>
            <a:prstDash val="solid"/>
            <a:round/>
            <a:headEnd len="sm" w="sm" type="none"/>
            <a:tailEnd len="sm" w="sm" type="none"/>
          </a:ln>
        </p:spPr>
      </p:cxnSp>
      <p:pic>
        <p:nvPicPr>
          <p:cNvPr id="170" name="Google Shape;170;p6"/>
          <p:cNvPicPr preferRelativeResize="0"/>
          <p:nvPr/>
        </p:nvPicPr>
        <p:blipFill rotWithShape="1">
          <a:blip r:embed="rId3">
            <a:alphaModFix/>
          </a:blip>
          <a:srcRect b="0" l="0" r="0" t="0"/>
          <a:stretch/>
        </p:blipFill>
        <p:spPr>
          <a:xfrm>
            <a:off x="3686447" y="2061200"/>
            <a:ext cx="1363819" cy="1191999"/>
          </a:xfrm>
          <a:prstGeom prst="rect">
            <a:avLst/>
          </a:prstGeom>
          <a:noFill/>
          <a:ln>
            <a:noFill/>
          </a:ln>
        </p:spPr>
      </p:pic>
      <p:cxnSp>
        <p:nvCxnSpPr>
          <p:cNvPr id="171" name="Google Shape;171;p6"/>
          <p:cNvCxnSpPr/>
          <p:nvPr/>
        </p:nvCxnSpPr>
        <p:spPr>
          <a:xfrm rot="10800000">
            <a:off x="2709291" y="1911327"/>
            <a:ext cx="0" cy="1712700"/>
          </a:xfrm>
          <a:prstGeom prst="straightConnector1">
            <a:avLst/>
          </a:prstGeom>
          <a:noFill/>
          <a:ln cap="flat" cmpd="sng" w="28575">
            <a:solidFill>
              <a:schemeClr val="accent2"/>
            </a:solidFill>
            <a:prstDash val="solid"/>
            <a:round/>
            <a:headEnd len="sm" w="sm" type="none"/>
            <a:tailEnd len="sm" w="sm" type="none"/>
          </a:ln>
        </p:spPr>
      </p:cxnSp>
      <p:sp>
        <p:nvSpPr>
          <p:cNvPr id="172" name="Google Shape;172;p6"/>
          <p:cNvSpPr txBox="1"/>
          <p:nvPr/>
        </p:nvSpPr>
        <p:spPr>
          <a:xfrm>
            <a:off x="1647189" y="3594556"/>
            <a:ext cx="2181920" cy="68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Customer will focus on taste, ingredient, health, and price while choosing the yogurt.</a:t>
            </a:r>
            <a:endParaRPr/>
          </a:p>
          <a:p>
            <a:pPr indent="0" lvl="0" marL="0" marR="0" rtl="0" algn="ctr">
              <a:lnSpc>
                <a:spcPct val="100000"/>
              </a:lnSpc>
              <a:spcBef>
                <a:spcPts val="1600"/>
              </a:spcBef>
              <a:spcAft>
                <a:spcPts val="160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cxnSp>
        <p:nvCxnSpPr>
          <p:cNvPr id="173" name="Google Shape;173;p6"/>
          <p:cNvCxnSpPr/>
          <p:nvPr/>
        </p:nvCxnSpPr>
        <p:spPr>
          <a:xfrm>
            <a:off x="1862019" y="3630377"/>
            <a:ext cx="1752600" cy="0"/>
          </a:xfrm>
          <a:prstGeom prst="straightConnector1">
            <a:avLst/>
          </a:prstGeom>
          <a:noFill/>
          <a:ln cap="flat" cmpd="sng" w="28575">
            <a:solidFill>
              <a:schemeClr val="accent2"/>
            </a:solidFill>
            <a:prstDash val="solid"/>
            <a:round/>
            <a:headEnd len="sm" w="sm" type="none"/>
            <a:tailEnd len="sm" w="sm" type="none"/>
          </a:ln>
        </p:spPr>
      </p:cxnSp>
      <p:pic>
        <p:nvPicPr>
          <p:cNvPr id="174" name="Google Shape;174;p6"/>
          <p:cNvPicPr preferRelativeResize="0"/>
          <p:nvPr/>
        </p:nvPicPr>
        <p:blipFill rotWithShape="1">
          <a:blip r:embed="rId4">
            <a:alphaModFix/>
          </a:blip>
          <a:srcRect b="0" l="0" r="0" t="0"/>
          <a:stretch/>
        </p:blipFill>
        <p:spPr>
          <a:xfrm>
            <a:off x="2104732" y="2127871"/>
            <a:ext cx="1209103" cy="1192010"/>
          </a:xfrm>
          <a:prstGeom prst="rect">
            <a:avLst/>
          </a:prstGeom>
          <a:noFill/>
          <a:ln>
            <a:noFill/>
          </a:ln>
        </p:spPr>
      </p:pic>
      <p:sp>
        <p:nvSpPr>
          <p:cNvPr id="175" name="Google Shape;175;p6"/>
          <p:cNvSpPr txBox="1"/>
          <p:nvPr/>
        </p:nvSpPr>
        <p:spPr>
          <a:xfrm>
            <a:off x="5783051" y="1226450"/>
            <a:ext cx="713100" cy="68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accent3"/>
                </a:solidFill>
                <a:latin typeface="Amatic SC"/>
                <a:ea typeface="Amatic SC"/>
                <a:cs typeface="Amatic SC"/>
                <a:sym typeface="Amatic SC"/>
              </a:rPr>
              <a:t>04</a:t>
            </a:r>
            <a:endParaRPr b="1" i="0" sz="3600" u="none" cap="none" strike="noStrike">
              <a:solidFill>
                <a:schemeClr val="accent3"/>
              </a:solidFill>
              <a:latin typeface="Amatic SC"/>
              <a:ea typeface="Amatic SC"/>
              <a:cs typeface="Amatic SC"/>
              <a:sym typeface="Amatic SC"/>
            </a:endParaRPr>
          </a:p>
        </p:txBody>
      </p:sp>
      <p:cxnSp>
        <p:nvCxnSpPr>
          <p:cNvPr id="176" name="Google Shape;176;p6"/>
          <p:cNvCxnSpPr/>
          <p:nvPr/>
        </p:nvCxnSpPr>
        <p:spPr>
          <a:xfrm rot="10800000">
            <a:off x="6139607" y="1911327"/>
            <a:ext cx="0" cy="1712700"/>
          </a:xfrm>
          <a:prstGeom prst="straightConnector1">
            <a:avLst/>
          </a:prstGeom>
          <a:noFill/>
          <a:ln cap="flat" cmpd="sng" w="28575">
            <a:solidFill>
              <a:schemeClr val="accent2"/>
            </a:solidFill>
            <a:prstDash val="solid"/>
            <a:round/>
            <a:headEnd len="sm" w="sm" type="none"/>
            <a:tailEnd len="sm" w="sm" type="none"/>
          </a:ln>
        </p:spPr>
      </p:cxnSp>
      <p:sp>
        <p:nvSpPr>
          <p:cNvPr id="177" name="Google Shape;177;p6"/>
          <p:cNvSpPr txBox="1"/>
          <p:nvPr/>
        </p:nvSpPr>
        <p:spPr>
          <a:xfrm>
            <a:off x="5119185" y="3664129"/>
            <a:ext cx="2097655" cy="68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Fage perform most satisfactory on taste among three brands.</a:t>
            </a:r>
            <a:endParaRPr/>
          </a:p>
        </p:txBody>
      </p:sp>
      <p:cxnSp>
        <p:nvCxnSpPr>
          <p:cNvPr id="178" name="Google Shape;178;p6"/>
          <p:cNvCxnSpPr/>
          <p:nvPr/>
        </p:nvCxnSpPr>
        <p:spPr>
          <a:xfrm>
            <a:off x="5292335" y="3630377"/>
            <a:ext cx="1752600" cy="0"/>
          </a:xfrm>
          <a:prstGeom prst="straightConnector1">
            <a:avLst/>
          </a:prstGeom>
          <a:noFill/>
          <a:ln cap="flat" cmpd="sng" w="28575">
            <a:solidFill>
              <a:schemeClr val="accent2"/>
            </a:solidFill>
            <a:prstDash val="solid"/>
            <a:round/>
            <a:headEnd len="sm" w="sm" type="none"/>
            <a:tailEnd len="sm" w="sm" type="none"/>
          </a:ln>
        </p:spPr>
      </p:cxnSp>
      <p:pic>
        <p:nvPicPr>
          <p:cNvPr id="179" name="Google Shape;179;p6"/>
          <p:cNvPicPr preferRelativeResize="0"/>
          <p:nvPr/>
        </p:nvPicPr>
        <p:blipFill rotWithShape="1">
          <a:blip r:embed="rId5">
            <a:alphaModFix/>
          </a:blip>
          <a:srcRect b="0" l="0" r="0" t="0"/>
          <a:stretch/>
        </p:blipFill>
        <p:spPr>
          <a:xfrm>
            <a:off x="454306" y="2175036"/>
            <a:ext cx="1134097" cy="1118251"/>
          </a:xfrm>
          <a:prstGeom prst="rect">
            <a:avLst/>
          </a:prstGeom>
          <a:noFill/>
          <a:ln>
            <a:noFill/>
          </a:ln>
        </p:spPr>
      </p:pic>
      <p:sp>
        <p:nvSpPr>
          <p:cNvPr id="180" name="Google Shape;180;p6"/>
          <p:cNvSpPr/>
          <p:nvPr/>
        </p:nvSpPr>
        <p:spPr>
          <a:xfrm flipH="1" rot="10800000">
            <a:off x="7753800" y="-9939"/>
            <a:ext cx="1760525" cy="1515300"/>
          </a:xfrm>
          <a:custGeom>
            <a:rect b="b" l="l" r="r" t="t"/>
            <a:pathLst>
              <a:path extrusionOk="0" h="60612" w="70421">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1" name="Google Shape;181;p6"/>
          <p:cNvCxnSpPr/>
          <p:nvPr/>
        </p:nvCxnSpPr>
        <p:spPr>
          <a:xfrm>
            <a:off x="8041385" y="1828408"/>
            <a:ext cx="0" cy="1712700"/>
          </a:xfrm>
          <a:prstGeom prst="straightConnector1">
            <a:avLst/>
          </a:prstGeom>
          <a:noFill/>
          <a:ln cap="flat" cmpd="sng" w="28575">
            <a:solidFill>
              <a:schemeClr val="accent2"/>
            </a:solidFill>
            <a:prstDash val="solid"/>
            <a:round/>
            <a:headEnd len="sm" w="sm" type="none"/>
            <a:tailEnd len="sm" w="sm" type="none"/>
          </a:ln>
        </p:spPr>
      </p:cxnSp>
      <p:sp>
        <p:nvSpPr>
          <p:cNvPr id="182" name="Google Shape;182;p6"/>
          <p:cNvSpPr txBox="1"/>
          <p:nvPr/>
        </p:nvSpPr>
        <p:spPr>
          <a:xfrm>
            <a:off x="6788568" y="965640"/>
            <a:ext cx="2321783" cy="68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Both Chaboni and Oisko attract customers by the price, but Chaboni will also attract customers by its health feature</a:t>
            </a:r>
            <a:endParaRPr b="1" i="0" sz="1200" u="none" cap="none" strike="noStrike">
              <a:solidFill>
                <a:srgbClr val="000000"/>
              </a:solidFill>
              <a:latin typeface="Arial"/>
              <a:ea typeface="Arial"/>
              <a:cs typeface="Arial"/>
              <a:sym typeface="Arial"/>
            </a:endParaRPr>
          </a:p>
        </p:txBody>
      </p:sp>
      <p:sp>
        <p:nvSpPr>
          <p:cNvPr id="183" name="Google Shape;183;p6"/>
          <p:cNvSpPr txBox="1"/>
          <p:nvPr/>
        </p:nvSpPr>
        <p:spPr>
          <a:xfrm>
            <a:off x="7684829" y="3532723"/>
            <a:ext cx="713100" cy="68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accent3"/>
                </a:solidFill>
                <a:latin typeface="Amatic SC"/>
                <a:ea typeface="Amatic SC"/>
                <a:cs typeface="Amatic SC"/>
                <a:sym typeface="Amatic SC"/>
              </a:rPr>
              <a:t>05</a:t>
            </a:r>
            <a:endParaRPr b="1" i="0" sz="3600" u="none" cap="none" strike="noStrike">
              <a:solidFill>
                <a:schemeClr val="accent3"/>
              </a:solidFill>
              <a:latin typeface="Amatic SC"/>
              <a:ea typeface="Amatic SC"/>
              <a:cs typeface="Amatic SC"/>
              <a:sym typeface="Amatic SC"/>
            </a:endParaRPr>
          </a:p>
        </p:txBody>
      </p:sp>
      <p:cxnSp>
        <p:nvCxnSpPr>
          <p:cNvPr id="184" name="Google Shape;184;p6"/>
          <p:cNvCxnSpPr/>
          <p:nvPr/>
        </p:nvCxnSpPr>
        <p:spPr>
          <a:xfrm>
            <a:off x="7194113" y="1817296"/>
            <a:ext cx="1752600" cy="0"/>
          </a:xfrm>
          <a:prstGeom prst="straightConnector1">
            <a:avLst/>
          </a:prstGeom>
          <a:noFill/>
          <a:ln cap="flat" cmpd="sng" w="28575">
            <a:solidFill>
              <a:schemeClr val="accent2"/>
            </a:solidFill>
            <a:prstDash val="solid"/>
            <a:round/>
            <a:headEnd len="sm" w="sm" type="none"/>
            <a:tailEnd len="sm" w="sm" type="none"/>
          </a:ln>
        </p:spPr>
      </p:cxnSp>
      <p:pic>
        <p:nvPicPr>
          <p:cNvPr id="185" name="Google Shape;185;p6"/>
          <p:cNvPicPr preferRelativeResize="0"/>
          <p:nvPr/>
        </p:nvPicPr>
        <p:blipFill rotWithShape="1">
          <a:blip r:embed="rId6">
            <a:alphaModFix/>
          </a:blip>
          <a:srcRect b="2471" l="0" r="0" t="2471"/>
          <a:stretch/>
        </p:blipFill>
        <p:spPr>
          <a:xfrm>
            <a:off x="7455380" y="2113562"/>
            <a:ext cx="1230065" cy="1126556"/>
          </a:xfrm>
          <a:prstGeom prst="rect">
            <a:avLst/>
          </a:prstGeom>
          <a:noFill/>
          <a:ln>
            <a:noFill/>
          </a:ln>
        </p:spPr>
      </p:pic>
      <p:pic>
        <p:nvPicPr>
          <p:cNvPr id="186" name="Google Shape;186;p6"/>
          <p:cNvPicPr preferRelativeResize="0"/>
          <p:nvPr/>
        </p:nvPicPr>
        <p:blipFill rotWithShape="1">
          <a:blip r:embed="rId7">
            <a:alphaModFix/>
          </a:blip>
          <a:srcRect b="0" l="0" r="0" t="0"/>
          <a:stretch/>
        </p:blipFill>
        <p:spPr>
          <a:xfrm>
            <a:off x="5557530" y="2036349"/>
            <a:ext cx="1134092" cy="11922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7"/>
          <p:cNvPicPr preferRelativeResize="0"/>
          <p:nvPr/>
        </p:nvPicPr>
        <p:blipFill rotWithShape="1">
          <a:blip r:embed="rId3">
            <a:alphaModFix/>
          </a:blip>
          <a:srcRect b="510" l="-1684" r="48535" t="-510"/>
          <a:stretch/>
        </p:blipFill>
        <p:spPr>
          <a:xfrm>
            <a:off x="4305325" y="0"/>
            <a:ext cx="4838677" cy="5143499"/>
          </a:xfrm>
          <a:prstGeom prst="rect">
            <a:avLst/>
          </a:prstGeom>
          <a:noFill/>
          <a:ln>
            <a:noFill/>
          </a:ln>
        </p:spPr>
      </p:pic>
      <p:sp>
        <p:nvSpPr>
          <p:cNvPr id="192" name="Google Shape;192;p7"/>
          <p:cNvSpPr/>
          <p:nvPr/>
        </p:nvSpPr>
        <p:spPr>
          <a:xfrm>
            <a:off x="1557057" y="3991200"/>
            <a:ext cx="1770900" cy="612300"/>
          </a:xfrm>
          <a:prstGeom prst="round2DiagRect">
            <a:avLst>
              <a:gd fmla="val 16667" name="adj1"/>
              <a:gd fmla="val 0" name="adj2"/>
            </a:avLst>
          </a:prstGeom>
          <a:solidFill>
            <a:schemeClr val="accent3">
              <a:alpha val="3372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
          <p:cNvSpPr txBox="1"/>
          <p:nvPr>
            <p:ph type="ctrTitle"/>
          </p:nvPr>
        </p:nvSpPr>
        <p:spPr>
          <a:xfrm>
            <a:off x="1413407" y="1176850"/>
            <a:ext cx="4209300" cy="85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US"/>
              <a:t>THANKS</a:t>
            </a:r>
            <a:endParaRPr/>
          </a:p>
        </p:txBody>
      </p:sp>
      <p:grpSp>
        <p:nvGrpSpPr>
          <p:cNvPr id="194" name="Google Shape;194;p7"/>
          <p:cNvGrpSpPr/>
          <p:nvPr/>
        </p:nvGrpSpPr>
        <p:grpSpPr>
          <a:xfrm>
            <a:off x="1659003" y="4131812"/>
            <a:ext cx="410794" cy="331070"/>
            <a:chOff x="231525" y="3297000"/>
            <a:chExt cx="854575" cy="688725"/>
          </a:xfrm>
        </p:grpSpPr>
        <p:sp>
          <p:nvSpPr>
            <p:cNvPr id="195" name="Google Shape;195;p7"/>
            <p:cNvSpPr/>
            <p:nvPr/>
          </p:nvSpPr>
          <p:spPr>
            <a:xfrm>
              <a:off x="848325" y="3355725"/>
              <a:ext cx="205500" cy="154950"/>
            </a:xfrm>
            <a:custGeom>
              <a:rect b="b" l="l" r="r" t="t"/>
              <a:pathLst>
                <a:path extrusionOk="0" h="6198" w="8220">
                  <a:moveTo>
                    <a:pt x="7078" y="0"/>
                  </a:moveTo>
                  <a:cubicBezTo>
                    <a:pt x="7005" y="0"/>
                    <a:pt x="6929" y="10"/>
                    <a:pt x="6852" y="30"/>
                  </a:cubicBezTo>
                  <a:lnTo>
                    <a:pt x="1" y="1766"/>
                  </a:lnTo>
                  <a:lnTo>
                    <a:pt x="1127" y="6198"/>
                  </a:lnTo>
                  <a:lnTo>
                    <a:pt x="2570" y="5491"/>
                  </a:lnTo>
                  <a:cubicBezTo>
                    <a:pt x="4558" y="4515"/>
                    <a:pt x="6319" y="3132"/>
                    <a:pt x="7732" y="1425"/>
                  </a:cubicBezTo>
                  <a:cubicBezTo>
                    <a:pt x="8219" y="840"/>
                    <a:pt x="7771" y="0"/>
                    <a:pt x="70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7"/>
            <p:cNvSpPr/>
            <p:nvPr/>
          </p:nvSpPr>
          <p:spPr>
            <a:xfrm>
              <a:off x="872000" y="3472625"/>
              <a:ext cx="214100" cy="113675"/>
            </a:xfrm>
            <a:custGeom>
              <a:rect b="b" l="l" r="r" t="t"/>
              <a:pathLst>
                <a:path extrusionOk="0" h="4547" w="8564">
                  <a:moveTo>
                    <a:pt x="455" y="1"/>
                  </a:moveTo>
                  <a:lnTo>
                    <a:pt x="0" y="4546"/>
                  </a:lnTo>
                  <a:lnTo>
                    <a:pt x="1599" y="4372"/>
                  </a:lnTo>
                  <a:cubicBezTo>
                    <a:pt x="3803" y="4139"/>
                    <a:pt x="5929" y="3438"/>
                    <a:pt x="7839" y="2318"/>
                  </a:cubicBezTo>
                  <a:cubicBezTo>
                    <a:pt x="8563" y="1893"/>
                    <a:pt x="8318" y="791"/>
                    <a:pt x="7486" y="707"/>
                  </a:cubicBezTo>
                  <a:lnTo>
                    <a:pt x="4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7"/>
            <p:cNvSpPr/>
            <p:nvPr/>
          </p:nvSpPr>
          <p:spPr>
            <a:xfrm>
              <a:off x="231525" y="3297000"/>
              <a:ext cx="760550" cy="688725"/>
            </a:xfrm>
            <a:custGeom>
              <a:rect b="b" l="l" r="r" t="t"/>
              <a:pathLst>
                <a:path extrusionOk="0" h="27549" w="30422">
                  <a:moveTo>
                    <a:pt x="21139" y="1"/>
                  </a:moveTo>
                  <a:cubicBezTo>
                    <a:pt x="16080" y="1"/>
                    <a:pt x="11959" y="4102"/>
                    <a:pt x="11959" y="9182"/>
                  </a:cubicBezTo>
                  <a:lnTo>
                    <a:pt x="11959" y="9260"/>
                  </a:lnTo>
                  <a:cubicBezTo>
                    <a:pt x="9845" y="8056"/>
                    <a:pt x="8235" y="6140"/>
                    <a:pt x="7402" y="3852"/>
                  </a:cubicBezTo>
                  <a:cubicBezTo>
                    <a:pt x="7225" y="3354"/>
                    <a:pt x="6791" y="3110"/>
                    <a:pt x="6358" y="3110"/>
                  </a:cubicBezTo>
                  <a:cubicBezTo>
                    <a:pt x="5901" y="3110"/>
                    <a:pt x="5445" y="3383"/>
                    <a:pt x="5294" y="3918"/>
                  </a:cubicBezTo>
                  <a:cubicBezTo>
                    <a:pt x="4480" y="6798"/>
                    <a:pt x="4845" y="9882"/>
                    <a:pt x="6312" y="12493"/>
                  </a:cubicBezTo>
                  <a:cubicBezTo>
                    <a:pt x="5192" y="11882"/>
                    <a:pt x="4192" y="11062"/>
                    <a:pt x="3378" y="10080"/>
                  </a:cubicBezTo>
                  <a:cubicBezTo>
                    <a:pt x="3142" y="9798"/>
                    <a:pt x="2832" y="9672"/>
                    <a:pt x="2527" y="9672"/>
                  </a:cubicBezTo>
                  <a:cubicBezTo>
                    <a:pt x="1933" y="9672"/>
                    <a:pt x="1362" y="10148"/>
                    <a:pt x="1414" y="10864"/>
                  </a:cubicBezTo>
                  <a:cubicBezTo>
                    <a:pt x="1677" y="14469"/>
                    <a:pt x="3659" y="17733"/>
                    <a:pt x="6737" y="19625"/>
                  </a:cubicBezTo>
                  <a:cubicBezTo>
                    <a:pt x="5055" y="20889"/>
                    <a:pt x="3091" y="21721"/>
                    <a:pt x="1007" y="22057"/>
                  </a:cubicBezTo>
                  <a:cubicBezTo>
                    <a:pt x="258" y="22183"/>
                    <a:pt x="1" y="23135"/>
                    <a:pt x="593" y="23602"/>
                  </a:cubicBezTo>
                  <a:cubicBezTo>
                    <a:pt x="3826" y="26159"/>
                    <a:pt x="7822" y="27548"/>
                    <a:pt x="11939" y="27548"/>
                  </a:cubicBezTo>
                  <a:cubicBezTo>
                    <a:pt x="11948" y="27548"/>
                    <a:pt x="11957" y="27548"/>
                    <a:pt x="11965" y="27548"/>
                  </a:cubicBezTo>
                  <a:cubicBezTo>
                    <a:pt x="21990" y="27548"/>
                    <a:pt x="30140" y="19518"/>
                    <a:pt x="30326" y="9535"/>
                  </a:cubicBezTo>
                  <a:cubicBezTo>
                    <a:pt x="30422" y="4415"/>
                    <a:pt x="26380" y="61"/>
                    <a:pt x="21259" y="1"/>
                  </a:cubicBezTo>
                  <a:cubicBezTo>
                    <a:pt x="21219" y="1"/>
                    <a:pt x="21179" y="1"/>
                    <a:pt x="21139" y="1"/>
                  </a:cubicBezTo>
                  <a:close/>
                </a:path>
              </a:pathLst>
            </a:custGeom>
            <a:solidFill>
              <a:srgbClr val="00D6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
            <p:cNvSpPr/>
            <p:nvPr/>
          </p:nvSpPr>
          <p:spPr>
            <a:xfrm>
              <a:off x="231525" y="3360050"/>
              <a:ext cx="650525" cy="625675"/>
            </a:xfrm>
            <a:custGeom>
              <a:rect b="b" l="l" r="r" t="t"/>
              <a:pathLst>
                <a:path extrusionOk="0" h="25027" w="26021">
                  <a:moveTo>
                    <a:pt x="14822" y="1"/>
                  </a:moveTo>
                  <a:lnTo>
                    <a:pt x="14822" y="1"/>
                  </a:lnTo>
                  <a:cubicBezTo>
                    <a:pt x="12995" y="1731"/>
                    <a:pt x="11959" y="4139"/>
                    <a:pt x="11965" y="6660"/>
                  </a:cubicBezTo>
                  <a:lnTo>
                    <a:pt x="11965" y="6738"/>
                  </a:lnTo>
                  <a:cubicBezTo>
                    <a:pt x="9845" y="5534"/>
                    <a:pt x="8235" y="3618"/>
                    <a:pt x="7402" y="1330"/>
                  </a:cubicBezTo>
                  <a:cubicBezTo>
                    <a:pt x="7225" y="832"/>
                    <a:pt x="6792" y="588"/>
                    <a:pt x="6360" y="588"/>
                  </a:cubicBezTo>
                  <a:cubicBezTo>
                    <a:pt x="5904" y="588"/>
                    <a:pt x="5448" y="861"/>
                    <a:pt x="5294" y="1396"/>
                  </a:cubicBezTo>
                  <a:cubicBezTo>
                    <a:pt x="4480" y="4276"/>
                    <a:pt x="4845" y="7360"/>
                    <a:pt x="6312" y="9971"/>
                  </a:cubicBezTo>
                  <a:cubicBezTo>
                    <a:pt x="5192" y="9360"/>
                    <a:pt x="4192" y="8540"/>
                    <a:pt x="3378" y="7558"/>
                  </a:cubicBezTo>
                  <a:cubicBezTo>
                    <a:pt x="3142" y="7276"/>
                    <a:pt x="2832" y="7150"/>
                    <a:pt x="2527" y="7150"/>
                  </a:cubicBezTo>
                  <a:cubicBezTo>
                    <a:pt x="1933" y="7150"/>
                    <a:pt x="1362" y="7626"/>
                    <a:pt x="1414" y="8342"/>
                  </a:cubicBezTo>
                  <a:cubicBezTo>
                    <a:pt x="1677" y="11947"/>
                    <a:pt x="3659" y="15211"/>
                    <a:pt x="6737" y="17103"/>
                  </a:cubicBezTo>
                  <a:cubicBezTo>
                    <a:pt x="5055" y="18367"/>
                    <a:pt x="3091" y="19205"/>
                    <a:pt x="1007" y="19541"/>
                  </a:cubicBezTo>
                  <a:cubicBezTo>
                    <a:pt x="258" y="19661"/>
                    <a:pt x="1" y="20613"/>
                    <a:pt x="593" y="21086"/>
                  </a:cubicBezTo>
                  <a:cubicBezTo>
                    <a:pt x="3957" y="23736"/>
                    <a:pt x="7967" y="25027"/>
                    <a:pt x="11951" y="25027"/>
                  </a:cubicBezTo>
                  <a:cubicBezTo>
                    <a:pt x="17194" y="25027"/>
                    <a:pt x="22393" y="22792"/>
                    <a:pt x="26020" y="18481"/>
                  </a:cubicBezTo>
                  <a:lnTo>
                    <a:pt x="26020" y="18481"/>
                  </a:lnTo>
                  <a:cubicBezTo>
                    <a:pt x="24793" y="18807"/>
                    <a:pt x="23662" y="18957"/>
                    <a:pt x="22622" y="18957"/>
                  </a:cubicBezTo>
                  <a:cubicBezTo>
                    <a:pt x="13179" y="18957"/>
                    <a:pt x="11364" y="6512"/>
                    <a:pt x="14822" y="1"/>
                  </a:cubicBezTo>
                  <a:close/>
                </a:path>
              </a:pathLst>
            </a:custGeom>
            <a:solidFill>
              <a:srgbClr val="07B7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7"/>
            <p:cNvSpPr/>
            <p:nvPr/>
          </p:nvSpPr>
          <p:spPr>
            <a:xfrm>
              <a:off x="731850" y="3461550"/>
              <a:ext cx="142400" cy="113350"/>
            </a:xfrm>
            <a:custGeom>
              <a:rect b="b" l="l" r="r" t="t"/>
              <a:pathLst>
                <a:path extrusionOk="0" h="4534" w="5696">
                  <a:moveTo>
                    <a:pt x="2845" y="1"/>
                  </a:moveTo>
                  <a:cubicBezTo>
                    <a:pt x="1276" y="1"/>
                    <a:pt x="1" y="1019"/>
                    <a:pt x="1" y="2270"/>
                  </a:cubicBezTo>
                  <a:cubicBezTo>
                    <a:pt x="1" y="3522"/>
                    <a:pt x="1276" y="4534"/>
                    <a:pt x="2845" y="4534"/>
                  </a:cubicBezTo>
                  <a:cubicBezTo>
                    <a:pt x="4420" y="4534"/>
                    <a:pt x="5696" y="3522"/>
                    <a:pt x="5696" y="2270"/>
                  </a:cubicBezTo>
                  <a:cubicBezTo>
                    <a:pt x="5696" y="1019"/>
                    <a:pt x="4420" y="1"/>
                    <a:pt x="2845" y="1"/>
                  </a:cubicBezTo>
                  <a:close/>
                </a:path>
              </a:pathLst>
            </a:custGeom>
            <a:solidFill>
              <a:srgbClr val="D974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7"/>
            <p:cNvSpPr/>
            <p:nvPr/>
          </p:nvSpPr>
          <p:spPr>
            <a:xfrm>
              <a:off x="798025" y="3410350"/>
              <a:ext cx="92700" cy="59025"/>
            </a:xfrm>
            <a:custGeom>
              <a:rect b="b" l="l" r="r" t="t"/>
              <a:pathLst>
                <a:path extrusionOk="0" h="2361" w="3708">
                  <a:moveTo>
                    <a:pt x="1857" y="1"/>
                  </a:moveTo>
                  <a:cubicBezTo>
                    <a:pt x="839" y="1"/>
                    <a:pt x="13" y="827"/>
                    <a:pt x="13" y="1851"/>
                  </a:cubicBezTo>
                  <a:cubicBezTo>
                    <a:pt x="1" y="2133"/>
                    <a:pt x="222" y="2360"/>
                    <a:pt x="504" y="2360"/>
                  </a:cubicBezTo>
                  <a:cubicBezTo>
                    <a:pt x="785" y="2360"/>
                    <a:pt x="1007" y="2133"/>
                    <a:pt x="995" y="1851"/>
                  </a:cubicBezTo>
                  <a:cubicBezTo>
                    <a:pt x="983" y="1366"/>
                    <a:pt x="1372" y="965"/>
                    <a:pt x="1857" y="965"/>
                  </a:cubicBezTo>
                  <a:cubicBezTo>
                    <a:pt x="2342" y="965"/>
                    <a:pt x="2737" y="1366"/>
                    <a:pt x="2719" y="1851"/>
                  </a:cubicBezTo>
                  <a:cubicBezTo>
                    <a:pt x="2719" y="2121"/>
                    <a:pt x="2941" y="2342"/>
                    <a:pt x="3211" y="2342"/>
                  </a:cubicBezTo>
                  <a:cubicBezTo>
                    <a:pt x="3486" y="2342"/>
                    <a:pt x="3708" y="2121"/>
                    <a:pt x="3708" y="1851"/>
                  </a:cubicBezTo>
                  <a:cubicBezTo>
                    <a:pt x="3708" y="827"/>
                    <a:pt x="2881" y="1"/>
                    <a:pt x="1857" y="1"/>
                  </a:cubicBezTo>
                  <a:close/>
                </a:path>
              </a:pathLst>
            </a:custGeom>
            <a:solidFill>
              <a:srgbClr val="2C62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7"/>
          <p:cNvGrpSpPr/>
          <p:nvPr/>
        </p:nvGrpSpPr>
        <p:grpSpPr>
          <a:xfrm>
            <a:off x="2742225" y="4141210"/>
            <a:ext cx="452027" cy="319163"/>
            <a:chOff x="6394225" y="679500"/>
            <a:chExt cx="853525" cy="602650"/>
          </a:xfrm>
        </p:grpSpPr>
        <p:sp>
          <p:nvSpPr>
            <p:cNvPr id="202" name="Google Shape;202;p7"/>
            <p:cNvSpPr/>
            <p:nvPr/>
          </p:nvSpPr>
          <p:spPr>
            <a:xfrm>
              <a:off x="6394225" y="679600"/>
              <a:ext cx="853525" cy="602550"/>
            </a:xfrm>
            <a:custGeom>
              <a:rect b="b" l="l" r="r" t="t"/>
              <a:pathLst>
                <a:path extrusionOk="0" h="24102" w="34141">
                  <a:moveTo>
                    <a:pt x="28313" y="0"/>
                  </a:moveTo>
                  <a:cubicBezTo>
                    <a:pt x="28125" y="0"/>
                    <a:pt x="27936" y="16"/>
                    <a:pt x="27745" y="50"/>
                  </a:cubicBezTo>
                  <a:lnTo>
                    <a:pt x="2941" y="4422"/>
                  </a:lnTo>
                  <a:cubicBezTo>
                    <a:pt x="1174" y="4733"/>
                    <a:pt x="0" y="6416"/>
                    <a:pt x="312" y="8176"/>
                  </a:cubicBezTo>
                  <a:lnTo>
                    <a:pt x="2647" y="21423"/>
                  </a:lnTo>
                  <a:cubicBezTo>
                    <a:pt x="2925" y="22993"/>
                    <a:pt x="4289" y="24101"/>
                    <a:pt x="5834" y="24101"/>
                  </a:cubicBezTo>
                  <a:cubicBezTo>
                    <a:pt x="6022" y="24101"/>
                    <a:pt x="6211" y="24085"/>
                    <a:pt x="6402" y="24052"/>
                  </a:cubicBezTo>
                  <a:lnTo>
                    <a:pt x="31206" y="19680"/>
                  </a:lnTo>
                  <a:cubicBezTo>
                    <a:pt x="32967" y="19369"/>
                    <a:pt x="34140" y="17686"/>
                    <a:pt x="33835" y="15925"/>
                  </a:cubicBezTo>
                  <a:lnTo>
                    <a:pt x="31493" y="2673"/>
                  </a:lnTo>
                  <a:cubicBezTo>
                    <a:pt x="31221" y="1103"/>
                    <a:pt x="29854" y="0"/>
                    <a:pt x="28313" y="0"/>
                  </a:cubicBezTo>
                  <a:close/>
                </a:path>
              </a:pathLst>
            </a:custGeom>
            <a:solidFill>
              <a:srgbClr val="56BE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7"/>
            <p:cNvSpPr/>
            <p:nvPr/>
          </p:nvSpPr>
          <p:spPr>
            <a:xfrm>
              <a:off x="6394225" y="679600"/>
              <a:ext cx="853525" cy="602550"/>
            </a:xfrm>
            <a:custGeom>
              <a:rect b="b" l="l" r="r" t="t"/>
              <a:pathLst>
                <a:path extrusionOk="0" h="24102" w="34141">
                  <a:moveTo>
                    <a:pt x="28313" y="0"/>
                  </a:moveTo>
                  <a:cubicBezTo>
                    <a:pt x="28125" y="0"/>
                    <a:pt x="27936" y="16"/>
                    <a:pt x="27745" y="50"/>
                  </a:cubicBezTo>
                  <a:lnTo>
                    <a:pt x="2941" y="4422"/>
                  </a:lnTo>
                  <a:cubicBezTo>
                    <a:pt x="1174" y="4733"/>
                    <a:pt x="0" y="6416"/>
                    <a:pt x="312" y="8176"/>
                  </a:cubicBezTo>
                  <a:lnTo>
                    <a:pt x="2647" y="21423"/>
                  </a:lnTo>
                  <a:cubicBezTo>
                    <a:pt x="2925" y="22993"/>
                    <a:pt x="4289" y="24101"/>
                    <a:pt x="5834" y="24101"/>
                  </a:cubicBezTo>
                  <a:cubicBezTo>
                    <a:pt x="6022" y="24101"/>
                    <a:pt x="6211" y="24085"/>
                    <a:pt x="6402" y="24052"/>
                  </a:cubicBezTo>
                  <a:lnTo>
                    <a:pt x="31206" y="19680"/>
                  </a:lnTo>
                  <a:cubicBezTo>
                    <a:pt x="32967" y="19369"/>
                    <a:pt x="34140" y="17686"/>
                    <a:pt x="33835" y="15925"/>
                  </a:cubicBezTo>
                  <a:lnTo>
                    <a:pt x="31493" y="2673"/>
                  </a:lnTo>
                  <a:cubicBezTo>
                    <a:pt x="31221" y="1103"/>
                    <a:pt x="29854" y="0"/>
                    <a:pt x="28313" y="0"/>
                  </a:cubicBezTo>
                  <a:close/>
                </a:path>
              </a:pathLst>
            </a:custGeom>
            <a:solidFill>
              <a:srgbClr val="56BE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7"/>
            <p:cNvSpPr/>
            <p:nvPr/>
          </p:nvSpPr>
          <p:spPr>
            <a:xfrm>
              <a:off x="6394225" y="679600"/>
              <a:ext cx="853525" cy="602550"/>
            </a:xfrm>
            <a:custGeom>
              <a:rect b="b" l="l" r="r" t="t"/>
              <a:pathLst>
                <a:path extrusionOk="0" h="24102" w="34141">
                  <a:moveTo>
                    <a:pt x="28313" y="0"/>
                  </a:moveTo>
                  <a:cubicBezTo>
                    <a:pt x="28125" y="0"/>
                    <a:pt x="27936" y="16"/>
                    <a:pt x="27745" y="50"/>
                  </a:cubicBezTo>
                  <a:lnTo>
                    <a:pt x="2941" y="4422"/>
                  </a:lnTo>
                  <a:cubicBezTo>
                    <a:pt x="1174" y="4733"/>
                    <a:pt x="0" y="6416"/>
                    <a:pt x="312" y="8176"/>
                  </a:cubicBezTo>
                  <a:lnTo>
                    <a:pt x="2647" y="21423"/>
                  </a:lnTo>
                  <a:cubicBezTo>
                    <a:pt x="2925" y="22993"/>
                    <a:pt x="4289" y="24101"/>
                    <a:pt x="5834" y="24101"/>
                  </a:cubicBezTo>
                  <a:cubicBezTo>
                    <a:pt x="6022" y="24101"/>
                    <a:pt x="6211" y="24085"/>
                    <a:pt x="6402" y="24052"/>
                  </a:cubicBezTo>
                  <a:lnTo>
                    <a:pt x="31206" y="19680"/>
                  </a:lnTo>
                  <a:cubicBezTo>
                    <a:pt x="32967" y="19369"/>
                    <a:pt x="34140" y="17686"/>
                    <a:pt x="33835" y="15925"/>
                  </a:cubicBezTo>
                  <a:lnTo>
                    <a:pt x="31493" y="2673"/>
                  </a:lnTo>
                  <a:cubicBezTo>
                    <a:pt x="31221" y="1103"/>
                    <a:pt x="29854" y="0"/>
                    <a:pt x="28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7"/>
            <p:cNvSpPr/>
            <p:nvPr/>
          </p:nvSpPr>
          <p:spPr>
            <a:xfrm>
              <a:off x="6476250" y="900175"/>
              <a:ext cx="761025" cy="381975"/>
            </a:xfrm>
            <a:custGeom>
              <a:rect b="b" l="l" r="r" t="t"/>
              <a:pathLst>
                <a:path extrusionOk="0" h="15279" w="30441">
                  <a:moveTo>
                    <a:pt x="16391" y="0"/>
                  </a:moveTo>
                  <a:lnTo>
                    <a:pt x="10241" y="1084"/>
                  </a:lnTo>
                  <a:lnTo>
                    <a:pt x="1" y="14031"/>
                  </a:lnTo>
                  <a:cubicBezTo>
                    <a:pt x="620" y="14826"/>
                    <a:pt x="1564" y="15278"/>
                    <a:pt x="2554" y="15278"/>
                  </a:cubicBezTo>
                  <a:cubicBezTo>
                    <a:pt x="2742" y="15278"/>
                    <a:pt x="2932" y="15262"/>
                    <a:pt x="3121" y="15229"/>
                  </a:cubicBezTo>
                  <a:lnTo>
                    <a:pt x="27925" y="10857"/>
                  </a:lnTo>
                  <a:cubicBezTo>
                    <a:pt x="29105" y="10647"/>
                    <a:pt x="30075" y="9803"/>
                    <a:pt x="30440" y="8665"/>
                  </a:cubicBezTo>
                  <a:lnTo>
                    <a:pt x="1639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
            <p:cNvSpPr/>
            <p:nvPr/>
          </p:nvSpPr>
          <p:spPr>
            <a:xfrm>
              <a:off x="6406050" y="679600"/>
              <a:ext cx="756950" cy="356750"/>
            </a:xfrm>
            <a:custGeom>
              <a:rect b="b" l="l" r="r" t="t"/>
              <a:pathLst>
                <a:path extrusionOk="0" h="14270" w="30278">
                  <a:moveTo>
                    <a:pt x="27837" y="1"/>
                  </a:moveTo>
                  <a:cubicBezTo>
                    <a:pt x="27649" y="1"/>
                    <a:pt x="27460" y="17"/>
                    <a:pt x="27272" y="50"/>
                  </a:cubicBezTo>
                  <a:lnTo>
                    <a:pt x="2462" y="4422"/>
                  </a:lnTo>
                  <a:cubicBezTo>
                    <a:pt x="1348" y="4619"/>
                    <a:pt x="414" y="5392"/>
                    <a:pt x="0" y="6452"/>
                  </a:cubicBezTo>
                  <a:lnTo>
                    <a:pt x="15546" y="14033"/>
                  </a:lnTo>
                  <a:cubicBezTo>
                    <a:pt x="15875" y="14192"/>
                    <a:pt x="16227" y="14269"/>
                    <a:pt x="16576" y="14269"/>
                  </a:cubicBezTo>
                  <a:cubicBezTo>
                    <a:pt x="17199" y="14269"/>
                    <a:pt x="17812" y="14022"/>
                    <a:pt x="18265" y="13554"/>
                  </a:cubicBezTo>
                  <a:lnTo>
                    <a:pt x="30278" y="1116"/>
                  </a:lnTo>
                  <a:cubicBezTo>
                    <a:pt x="29655" y="399"/>
                    <a:pt x="28763" y="1"/>
                    <a:pt x="2783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7"/>
            <p:cNvSpPr/>
            <p:nvPr/>
          </p:nvSpPr>
          <p:spPr>
            <a:xfrm>
              <a:off x="7099200" y="679500"/>
              <a:ext cx="4375" cy="25"/>
            </a:xfrm>
            <a:custGeom>
              <a:rect b="b" l="l" r="r" t="t"/>
              <a:pathLst>
                <a:path extrusionOk="0" h="1" w="175">
                  <a:moveTo>
                    <a:pt x="175" y="0"/>
                  </a:moveTo>
                  <a:lnTo>
                    <a:pt x="1" y="0"/>
                  </a:lnTo>
                  <a:cubicBezTo>
                    <a:pt x="61" y="0"/>
                    <a:pt x="115" y="0"/>
                    <a:pt x="175" y="0"/>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7"/>
            <p:cNvSpPr/>
            <p:nvPr/>
          </p:nvSpPr>
          <p:spPr>
            <a:xfrm>
              <a:off x="7110150" y="679950"/>
              <a:ext cx="3600" cy="475"/>
            </a:xfrm>
            <a:custGeom>
              <a:rect b="b" l="l" r="r" t="t"/>
              <a:pathLst>
                <a:path extrusionOk="0" h="19" w="144">
                  <a:moveTo>
                    <a:pt x="144" y="18"/>
                  </a:moveTo>
                  <a:cubicBezTo>
                    <a:pt x="96" y="12"/>
                    <a:pt x="48" y="6"/>
                    <a:pt x="0" y="0"/>
                  </a:cubicBezTo>
                  <a:cubicBezTo>
                    <a:pt x="48" y="6"/>
                    <a:pt x="96" y="12"/>
                    <a:pt x="144" y="18"/>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7"/>
            <p:cNvSpPr/>
            <p:nvPr/>
          </p:nvSpPr>
          <p:spPr>
            <a:xfrm>
              <a:off x="7094275" y="679650"/>
              <a:ext cx="3600" cy="325"/>
            </a:xfrm>
            <a:custGeom>
              <a:rect b="b" l="l" r="r" t="t"/>
              <a:pathLst>
                <a:path extrusionOk="0" h="13" w="144">
                  <a:moveTo>
                    <a:pt x="144" y="0"/>
                  </a:moveTo>
                  <a:cubicBezTo>
                    <a:pt x="90" y="0"/>
                    <a:pt x="42" y="6"/>
                    <a:pt x="0" y="12"/>
                  </a:cubicBezTo>
                  <a:cubicBezTo>
                    <a:pt x="48" y="6"/>
                    <a:pt x="96" y="0"/>
                    <a:pt x="144" y="0"/>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7"/>
            <p:cNvSpPr/>
            <p:nvPr/>
          </p:nvSpPr>
          <p:spPr>
            <a:xfrm>
              <a:off x="7104000" y="679500"/>
              <a:ext cx="4825" cy="325"/>
            </a:xfrm>
            <a:custGeom>
              <a:rect b="b" l="l" r="r" t="t"/>
              <a:pathLst>
                <a:path extrusionOk="0" h="13" w="193">
                  <a:moveTo>
                    <a:pt x="192" y="12"/>
                  </a:moveTo>
                  <a:cubicBezTo>
                    <a:pt x="132" y="6"/>
                    <a:pt x="66" y="6"/>
                    <a:pt x="0" y="0"/>
                  </a:cubicBezTo>
                  <a:cubicBezTo>
                    <a:pt x="66" y="6"/>
                    <a:pt x="132" y="6"/>
                    <a:pt x="192" y="12"/>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7"/>
            <p:cNvSpPr/>
            <p:nvPr/>
          </p:nvSpPr>
          <p:spPr>
            <a:xfrm>
              <a:off x="7147875" y="693875"/>
              <a:ext cx="3900" cy="2850"/>
            </a:xfrm>
            <a:custGeom>
              <a:rect b="b" l="l" r="r" t="t"/>
              <a:pathLst>
                <a:path extrusionOk="0" h="114" w="156">
                  <a:moveTo>
                    <a:pt x="0" y="0"/>
                  </a:moveTo>
                  <a:cubicBezTo>
                    <a:pt x="54" y="36"/>
                    <a:pt x="102" y="72"/>
                    <a:pt x="156" y="114"/>
                  </a:cubicBezTo>
                  <a:cubicBezTo>
                    <a:pt x="102" y="72"/>
                    <a:pt x="54" y="36"/>
                    <a:pt x="0" y="0"/>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7"/>
            <p:cNvSpPr/>
            <p:nvPr/>
          </p:nvSpPr>
          <p:spPr>
            <a:xfrm>
              <a:off x="7115075" y="680700"/>
              <a:ext cx="4075" cy="625"/>
            </a:xfrm>
            <a:custGeom>
              <a:rect b="b" l="l" r="r" t="t"/>
              <a:pathLst>
                <a:path extrusionOk="0" h="25" w="163">
                  <a:moveTo>
                    <a:pt x="162" y="24"/>
                  </a:moveTo>
                  <a:cubicBezTo>
                    <a:pt x="108" y="18"/>
                    <a:pt x="55" y="6"/>
                    <a:pt x="1" y="0"/>
                  </a:cubicBezTo>
                  <a:cubicBezTo>
                    <a:pt x="55" y="6"/>
                    <a:pt x="108" y="18"/>
                    <a:pt x="162" y="24"/>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7"/>
            <p:cNvSpPr/>
            <p:nvPr/>
          </p:nvSpPr>
          <p:spPr>
            <a:xfrm>
              <a:off x="7087825" y="680100"/>
              <a:ext cx="4975" cy="625"/>
            </a:xfrm>
            <a:custGeom>
              <a:rect b="b" l="l" r="r" t="t"/>
              <a:pathLst>
                <a:path extrusionOk="0" h="25" w="199">
                  <a:moveTo>
                    <a:pt x="198" y="0"/>
                  </a:moveTo>
                  <a:cubicBezTo>
                    <a:pt x="132" y="6"/>
                    <a:pt x="67" y="18"/>
                    <a:pt x="1" y="24"/>
                  </a:cubicBezTo>
                  <a:cubicBezTo>
                    <a:pt x="67" y="18"/>
                    <a:pt x="132" y="6"/>
                    <a:pt x="198" y="0"/>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7"/>
            <p:cNvSpPr/>
            <p:nvPr/>
          </p:nvSpPr>
          <p:spPr>
            <a:xfrm>
              <a:off x="7143825" y="691325"/>
              <a:ext cx="3475" cy="2125"/>
            </a:xfrm>
            <a:custGeom>
              <a:rect b="b" l="l" r="r" t="t"/>
              <a:pathLst>
                <a:path extrusionOk="0" h="85" w="139">
                  <a:moveTo>
                    <a:pt x="0" y="0"/>
                  </a:moveTo>
                  <a:cubicBezTo>
                    <a:pt x="48" y="30"/>
                    <a:pt x="90" y="54"/>
                    <a:pt x="138" y="84"/>
                  </a:cubicBezTo>
                  <a:cubicBezTo>
                    <a:pt x="90" y="54"/>
                    <a:pt x="48" y="24"/>
                    <a:pt x="0" y="0"/>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
            <p:cNvSpPr/>
            <p:nvPr/>
          </p:nvSpPr>
          <p:spPr>
            <a:xfrm>
              <a:off x="7156100" y="700450"/>
              <a:ext cx="3025" cy="2725"/>
            </a:xfrm>
            <a:custGeom>
              <a:rect b="b" l="l" r="r" t="t"/>
              <a:pathLst>
                <a:path extrusionOk="0" h="109" w="121">
                  <a:moveTo>
                    <a:pt x="120" y="108"/>
                  </a:moveTo>
                  <a:cubicBezTo>
                    <a:pt x="78" y="72"/>
                    <a:pt x="42" y="36"/>
                    <a:pt x="0" y="1"/>
                  </a:cubicBezTo>
                  <a:cubicBezTo>
                    <a:pt x="42" y="36"/>
                    <a:pt x="78" y="72"/>
                    <a:pt x="120" y="108"/>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
            <p:cNvSpPr/>
            <p:nvPr/>
          </p:nvSpPr>
          <p:spPr>
            <a:xfrm>
              <a:off x="7152050" y="697000"/>
              <a:ext cx="3325" cy="2725"/>
            </a:xfrm>
            <a:custGeom>
              <a:rect b="b" l="l" r="r" t="t"/>
              <a:pathLst>
                <a:path extrusionOk="0" h="109" w="133">
                  <a:moveTo>
                    <a:pt x="133" y="109"/>
                  </a:moveTo>
                  <a:cubicBezTo>
                    <a:pt x="91" y="73"/>
                    <a:pt x="49" y="37"/>
                    <a:pt x="1" y="1"/>
                  </a:cubicBezTo>
                  <a:cubicBezTo>
                    <a:pt x="49" y="37"/>
                    <a:pt x="91" y="73"/>
                    <a:pt x="133" y="109"/>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7"/>
            <p:cNvSpPr/>
            <p:nvPr/>
          </p:nvSpPr>
          <p:spPr>
            <a:xfrm>
              <a:off x="7119725" y="681450"/>
              <a:ext cx="4650" cy="1200"/>
            </a:xfrm>
            <a:custGeom>
              <a:rect b="b" l="l" r="r" t="t"/>
              <a:pathLst>
                <a:path extrusionOk="0" h="48" w="186">
                  <a:moveTo>
                    <a:pt x="186" y="48"/>
                  </a:moveTo>
                  <a:cubicBezTo>
                    <a:pt x="120" y="30"/>
                    <a:pt x="60" y="18"/>
                    <a:pt x="0" y="0"/>
                  </a:cubicBezTo>
                  <a:cubicBezTo>
                    <a:pt x="60" y="18"/>
                    <a:pt x="120" y="30"/>
                    <a:pt x="186" y="48"/>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7"/>
            <p:cNvSpPr/>
            <p:nvPr/>
          </p:nvSpPr>
          <p:spPr>
            <a:xfrm>
              <a:off x="7159700" y="703900"/>
              <a:ext cx="3300" cy="3625"/>
            </a:xfrm>
            <a:custGeom>
              <a:rect b="b" l="l" r="r" t="t"/>
              <a:pathLst>
                <a:path extrusionOk="0" h="145" w="132">
                  <a:moveTo>
                    <a:pt x="132" y="144"/>
                  </a:moveTo>
                  <a:cubicBezTo>
                    <a:pt x="90" y="90"/>
                    <a:pt x="42" y="42"/>
                    <a:pt x="0" y="0"/>
                  </a:cubicBezTo>
                  <a:cubicBezTo>
                    <a:pt x="42" y="42"/>
                    <a:pt x="90" y="90"/>
                    <a:pt x="132" y="144"/>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7"/>
            <p:cNvSpPr/>
            <p:nvPr/>
          </p:nvSpPr>
          <p:spPr>
            <a:xfrm>
              <a:off x="7139325" y="688775"/>
              <a:ext cx="3625" cy="1975"/>
            </a:xfrm>
            <a:custGeom>
              <a:rect b="b" l="l" r="r" t="t"/>
              <a:pathLst>
                <a:path extrusionOk="0" h="79" w="145">
                  <a:moveTo>
                    <a:pt x="144" y="78"/>
                  </a:moveTo>
                  <a:cubicBezTo>
                    <a:pt x="97" y="48"/>
                    <a:pt x="49" y="24"/>
                    <a:pt x="1" y="0"/>
                  </a:cubicBezTo>
                  <a:cubicBezTo>
                    <a:pt x="49" y="24"/>
                    <a:pt x="97" y="48"/>
                    <a:pt x="144" y="78"/>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7"/>
            <p:cNvSpPr/>
            <p:nvPr/>
          </p:nvSpPr>
          <p:spPr>
            <a:xfrm>
              <a:off x="7134400" y="686375"/>
              <a:ext cx="4350" cy="2125"/>
            </a:xfrm>
            <a:custGeom>
              <a:rect b="b" l="l" r="r" t="t"/>
              <a:pathLst>
                <a:path extrusionOk="0" h="85" w="174">
                  <a:moveTo>
                    <a:pt x="174" y="84"/>
                  </a:moveTo>
                  <a:cubicBezTo>
                    <a:pt x="120" y="55"/>
                    <a:pt x="60" y="25"/>
                    <a:pt x="0" y="1"/>
                  </a:cubicBezTo>
                  <a:cubicBezTo>
                    <a:pt x="60" y="25"/>
                    <a:pt x="120" y="55"/>
                    <a:pt x="174" y="84"/>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7"/>
            <p:cNvSpPr/>
            <p:nvPr/>
          </p:nvSpPr>
          <p:spPr>
            <a:xfrm>
              <a:off x="7125275" y="682925"/>
              <a:ext cx="3600" cy="1225"/>
            </a:xfrm>
            <a:custGeom>
              <a:rect b="b" l="l" r="r" t="t"/>
              <a:pathLst>
                <a:path extrusionOk="0" h="49" w="144">
                  <a:moveTo>
                    <a:pt x="0" y="1"/>
                  </a:moveTo>
                  <a:lnTo>
                    <a:pt x="0" y="1"/>
                  </a:lnTo>
                  <a:cubicBezTo>
                    <a:pt x="48" y="19"/>
                    <a:pt x="96" y="31"/>
                    <a:pt x="144" y="49"/>
                  </a:cubicBezTo>
                  <a:cubicBezTo>
                    <a:pt x="102" y="31"/>
                    <a:pt x="48" y="19"/>
                    <a:pt x="0" y="1"/>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
            <p:cNvSpPr/>
            <p:nvPr/>
          </p:nvSpPr>
          <p:spPr>
            <a:xfrm>
              <a:off x="7130050" y="684575"/>
              <a:ext cx="3775" cy="1525"/>
            </a:xfrm>
            <a:custGeom>
              <a:rect b="b" l="l" r="r" t="t"/>
              <a:pathLst>
                <a:path extrusionOk="0" h="61" w="151">
                  <a:moveTo>
                    <a:pt x="1" y="1"/>
                  </a:moveTo>
                  <a:cubicBezTo>
                    <a:pt x="48" y="19"/>
                    <a:pt x="102" y="43"/>
                    <a:pt x="150" y="61"/>
                  </a:cubicBezTo>
                  <a:cubicBezTo>
                    <a:pt x="102" y="37"/>
                    <a:pt x="48" y="19"/>
                    <a:pt x="1" y="1"/>
                  </a:cubicBezTo>
                  <a:close/>
                </a:path>
              </a:pathLst>
            </a:custGeom>
            <a:solidFill>
              <a:srgbClr val="1759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7"/>
          <p:cNvGrpSpPr/>
          <p:nvPr/>
        </p:nvGrpSpPr>
        <p:grpSpPr>
          <a:xfrm>
            <a:off x="2249986" y="4141318"/>
            <a:ext cx="312049" cy="312049"/>
            <a:chOff x="5136800" y="606725"/>
            <a:chExt cx="840650" cy="840650"/>
          </a:xfrm>
        </p:grpSpPr>
        <p:sp>
          <p:nvSpPr>
            <p:cNvPr id="224" name="Google Shape;224;p7"/>
            <p:cNvSpPr/>
            <p:nvPr/>
          </p:nvSpPr>
          <p:spPr>
            <a:xfrm>
              <a:off x="5136800" y="606725"/>
              <a:ext cx="840650" cy="840650"/>
            </a:xfrm>
            <a:custGeom>
              <a:rect b="b" l="l" r="r" t="t"/>
              <a:pathLst>
                <a:path extrusionOk="0" h="33626" w="33626">
                  <a:moveTo>
                    <a:pt x="6055" y="1"/>
                  </a:moveTo>
                  <a:cubicBezTo>
                    <a:pt x="2713" y="1"/>
                    <a:pt x="0" y="2714"/>
                    <a:pt x="0" y="6055"/>
                  </a:cubicBezTo>
                  <a:lnTo>
                    <a:pt x="0" y="27571"/>
                  </a:lnTo>
                  <a:cubicBezTo>
                    <a:pt x="0" y="30913"/>
                    <a:pt x="2713" y="33626"/>
                    <a:pt x="6055" y="33626"/>
                  </a:cubicBezTo>
                  <a:lnTo>
                    <a:pt x="27571" y="33626"/>
                  </a:lnTo>
                  <a:cubicBezTo>
                    <a:pt x="30913" y="33626"/>
                    <a:pt x="33626" y="30919"/>
                    <a:pt x="33626" y="27571"/>
                  </a:cubicBezTo>
                  <a:lnTo>
                    <a:pt x="33626" y="6055"/>
                  </a:lnTo>
                  <a:cubicBezTo>
                    <a:pt x="33626" y="2714"/>
                    <a:pt x="30919" y="1"/>
                    <a:pt x="27577" y="1"/>
                  </a:cubicBezTo>
                  <a:close/>
                </a:path>
              </a:pathLst>
            </a:custGeom>
            <a:solidFill>
              <a:srgbClr val="CD48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
            <p:cNvSpPr/>
            <p:nvPr/>
          </p:nvSpPr>
          <p:spPr>
            <a:xfrm>
              <a:off x="5136800" y="1052275"/>
              <a:ext cx="840500" cy="395100"/>
            </a:xfrm>
            <a:custGeom>
              <a:rect b="b" l="l" r="r" t="t"/>
              <a:pathLst>
                <a:path extrusionOk="0" h="15804" w="33620">
                  <a:moveTo>
                    <a:pt x="33620" y="138"/>
                  </a:moveTo>
                  <a:cubicBezTo>
                    <a:pt x="23751" y="5582"/>
                    <a:pt x="12552" y="0"/>
                    <a:pt x="0" y="6695"/>
                  </a:cubicBezTo>
                  <a:lnTo>
                    <a:pt x="0" y="9749"/>
                  </a:lnTo>
                  <a:cubicBezTo>
                    <a:pt x="0" y="13097"/>
                    <a:pt x="2713" y="15804"/>
                    <a:pt x="6055" y="15804"/>
                  </a:cubicBezTo>
                  <a:lnTo>
                    <a:pt x="27577" y="15804"/>
                  </a:lnTo>
                  <a:cubicBezTo>
                    <a:pt x="30913" y="15798"/>
                    <a:pt x="33620" y="13091"/>
                    <a:pt x="33620" y="9749"/>
                  </a:cubicBezTo>
                  <a:lnTo>
                    <a:pt x="33620" y="138"/>
                  </a:lnTo>
                  <a:close/>
                </a:path>
              </a:pathLst>
            </a:custGeom>
            <a:solidFill>
              <a:srgbClr val="D974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7"/>
            <p:cNvSpPr/>
            <p:nvPr/>
          </p:nvSpPr>
          <p:spPr>
            <a:xfrm>
              <a:off x="5243550" y="757800"/>
              <a:ext cx="188800" cy="105100"/>
            </a:xfrm>
            <a:custGeom>
              <a:rect b="b" l="l" r="r" t="t"/>
              <a:pathLst>
                <a:path extrusionOk="0" h="4204" w="7552">
                  <a:moveTo>
                    <a:pt x="964" y="0"/>
                  </a:moveTo>
                  <a:cubicBezTo>
                    <a:pt x="431" y="0"/>
                    <a:pt x="0" y="431"/>
                    <a:pt x="0" y="964"/>
                  </a:cubicBezTo>
                  <a:lnTo>
                    <a:pt x="0" y="3240"/>
                  </a:lnTo>
                  <a:cubicBezTo>
                    <a:pt x="0" y="3773"/>
                    <a:pt x="431" y="4204"/>
                    <a:pt x="964" y="4204"/>
                  </a:cubicBezTo>
                  <a:lnTo>
                    <a:pt x="6588" y="4204"/>
                  </a:lnTo>
                  <a:cubicBezTo>
                    <a:pt x="7120" y="4204"/>
                    <a:pt x="7546" y="3773"/>
                    <a:pt x="7552" y="3240"/>
                  </a:cubicBezTo>
                  <a:lnTo>
                    <a:pt x="7552" y="964"/>
                  </a:lnTo>
                  <a:cubicBezTo>
                    <a:pt x="7546" y="431"/>
                    <a:pt x="7114" y="0"/>
                    <a:pt x="65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
            <p:cNvSpPr/>
            <p:nvPr/>
          </p:nvSpPr>
          <p:spPr>
            <a:xfrm>
              <a:off x="5307025" y="775900"/>
              <a:ext cx="501550" cy="501550"/>
            </a:xfrm>
            <a:custGeom>
              <a:rect b="b" l="l" r="r" t="t"/>
              <a:pathLst>
                <a:path extrusionOk="0" h="20062" w="20062">
                  <a:moveTo>
                    <a:pt x="10031" y="1"/>
                  </a:moveTo>
                  <a:cubicBezTo>
                    <a:pt x="4492" y="1"/>
                    <a:pt x="0" y="4492"/>
                    <a:pt x="0" y="10031"/>
                  </a:cubicBezTo>
                  <a:cubicBezTo>
                    <a:pt x="0" y="15571"/>
                    <a:pt x="4492" y="20062"/>
                    <a:pt x="10031" y="20062"/>
                  </a:cubicBezTo>
                  <a:cubicBezTo>
                    <a:pt x="15570" y="20062"/>
                    <a:pt x="20062" y="15571"/>
                    <a:pt x="20062" y="10031"/>
                  </a:cubicBezTo>
                  <a:cubicBezTo>
                    <a:pt x="20062" y="4492"/>
                    <a:pt x="15570" y="1"/>
                    <a:pt x="100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7"/>
            <p:cNvSpPr/>
            <p:nvPr/>
          </p:nvSpPr>
          <p:spPr>
            <a:xfrm>
              <a:off x="5397600" y="866475"/>
              <a:ext cx="320400" cy="320250"/>
            </a:xfrm>
            <a:custGeom>
              <a:rect b="b" l="l" r="r" t="t"/>
              <a:pathLst>
                <a:path extrusionOk="0" h="12810" w="12816">
                  <a:moveTo>
                    <a:pt x="6408" y="1"/>
                  </a:moveTo>
                  <a:cubicBezTo>
                    <a:pt x="2869" y="1"/>
                    <a:pt x="0" y="2869"/>
                    <a:pt x="0" y="6408"/>
                  </a:cubicBezTo>
                  <a:cubicBezTo>
                    <a:pt x="0" y="9941"/>
                    <a:pt x="2869" y="12810"/>
                    <a:pt x="6408" y="12810"/>
                  </a:cubicBezTo>
                  <a:cubicBezTo>
                    <a:pt x="9947" y="12810"/>
                    <a:pt x="12816" y="9941"/>
                    <a:pt x="12816" y="6408"/>
                  </a:cubicBezTo>
                  <a:cubicBezTo>
                    <a:pt x="12816" y="2869"/>
                    <a:pt x="9947" y="1"/>
                    <a:pt x="6408" y="1"/>
                  </a:cubicBezTo>
                  <a:close/>
                </a:path>
              </a:pathLst>
            </a:custGeom>
            <a:solidFill>
              <a:srgbClr val="AA9B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7"/>
            <p:cNvSpPr/>
            <p:nvPr/>
          </p:nvSpPr>
          <p:spPr>
            <a:xfrm>
              <a:off x="5773825" y="686375"/>
              <a:ext cx="124275" cy="124300"/>
            </a:xfrm>
            <a:custGeom>
              <a:rect b="b" l="l" r="r" t="t"/>
              <a:pathLst>
                <a:path extrusionOk="0" h="4972" w="4971">
                  <a:moveTo>
                    <a:pt x="2485" y="1"/>
                  </a:moveTo>
                  <a:cubicBezTo>
                    <a:pt x="1108" y="1"/>
                    <a:pt x="0" y="1114"/>
                    <a:pt x="0" y="2486"/>
                  </a:cubicBezTo>
                  <a:cubicBezTo>
                    <a:pt x="0" y="3857"/>
                    <a:pt x="1108" y="4971"/>
                    <a:pt x="2485" y="4971"/>
                  </a:cubicBezTo>
                  <a:cubicBezTo>
                    <a:pt x="3857" y="4971"/>
                    <a:pt x="4971" y="3857"/>
                    <a:pt x="4971" y="2486"/>
                  </a:cubicBezTo>
                  <a:cubicBezTo>
                    <a:pt x="4971" y="1114"/>
                    <a:pt x="3857" y="1"/>
                    <a:pt x="2485" y="1"/>
                  </a:cubicBezTo>
                  <a:close/>
                </a:path>
              </a:pathLst>
            </a:custGeom>
            <a:solidFill>
              <a:srgbClr val="F4B8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
            <p:cNvSpPr/>
            <p:nvPr/>
          </p:nvSpPr>
          <p:spPr>
            <a:xfrm>
              <a:off x="5449100" y="866450"/>
              <a:ext cx="268900" cy="269525"/>
            </a:xfrm>
            <a:custGeom>
              <a:rect b="b" l="l" r="r" t="t"/>
              <a:pathLst>
                <a:path extrusionOk="0" h="10781" w="10756">
                  <a:moveTo>
                    <a:pt x="4355" y="0"/>
                  </a:moveTo>
                  <a:cubicBezTo>
                    <a:pt x="2770" y="0"/>
                    <a:pt x="1209" y="587"/>
                    <a:pt x="0" y="1702"/>
                  </a:cubicBezTo>
                  <a:cubicBezTo>
                    <a:pt x="566" y="1567"/>
                    <a:pt x="1155" y="1500"/>
                    <a:pt x="1748" y="1500"/>
                  </a:cubicBezTo>
                  <a:cubicBezTo>
                    <a:pt x="5926" y="1500"/>
                    <a:pt x="10357" y="4813"/>
                    <a:pt x="9025" y="10781"/>
                  </a:cubicBezTo>
                  <a:cubicBezTo>
                    <a:pt x="10139" y="9595"/>
                    <a:pt x="10756" y="8032"/>
                    <a:pt x="10756" y="6409"/>
                  </a:cubicBezTo>
                  <a:cubicBezTo>
                    <a:pt x="10756" y="3864"/>
                    <a:pt x="9246" y="1559"/>
                    <a:pt x="6917" y="535"/>
                  </a:cubicBezTo>
                  <a:cubicBezTo>
                    <a:pt x="6092" y="175"/>
                    <a:pt x="5220" y="0"/>
                    <a:pt x="4355" y="0"/>
                  </a:cubicBezTo>
                  <a:close/>
                </a:path>
              </a:pathLst>
            </a:custGeom>
            <a:solidFill>
              <a:srgbClr val="2654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Fruits Marketing Campaign by Slidesgo">
  <a:themeElements>
    <a:clrScheme name="Simple Light">
      <a:dk1>
        <a:srgbClr val="5D2912"/>
      </a:dk1>
      <a:lt1>
        <a:srgbClr val="FFFFFF"/>
      </a:lt1>
      <a:dk2>
        <a:srgbClr val="595959"/>
      </a:dk2>
      <a:lt2>
        <a:srgbClr val="EEEEEE"/>
      </a:lt2>
      <a:accent1>
        <a:srgbClr val="CFF2FD"/>
      </a:accent1>
      <a:accent2>
        <a:srgbClr val="6686E7"/>
      </a:accent2>
      <a:accent3>
        <a:srgbClr val="4C73EB"/>
      </a:accent3>
      <a:accent4>
        <a:srgbClr val="3A58B4"/>
      </a:accent4>
      <a:accent5>
        <a:srgbClr val="A1B8FD"/>
      </a:accent5>
      <a:accent6>
        <a:srgbClr val="26409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